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71"/>
  </p:notesMasterIdLst>
  <p:sldIdLst>
    <p:sldId id="339" r:id="rId2"/>
    <p:sldId id="355" r:id="rId3"/>
    <p:sldId id="356" r:id="rId4"/>
    <p:sldId id="340" r:id="rId5"/>
    <p:sldId id="325" r:id="rId6"/>
    <p:sldId id="328" r:id="rId7"/>
    <p:sldId id="327" r:id="rId8"/>
    <p:sldId id="329" r:id="rId9"/>
    <p:sldId id="330" r:id="rId10"/>
    <p:sldId id="331" r:id="rId11"/>
    <p:sldId id="335" r:id="rId12"/>
    <p:sldId id="334" r:id="rId13"/>
    <p:sldId id="333" r:id="rId14"/>
    <p:sldId id="332" r:id="rId15"/>
    <p:sldId id="336" r:id="rId16"/>
    <p:sldId id="337" r:id="rId17"/>
    <p:sldId id="338" r:id="rId18"/>
    <p:sldId id="326" r:id="rId19"/>
    <p:sldId id="263" r:id="rId20"/>
    <p:sldId id="268" r:id="rId21"/>
    <p:sldId id="267" r:id="rId22"/>
    <p:sldId id="266" r:id="rId23"/>
    <p:sldId id="265" r:id="rId24"/>
    <p:sldId id="264" r:id="rId25"/>
    <p:sldId id="274" r:id="rId26"/>
    <p:sldId id="270" r:id="rId27"/>
    <p:sldId id="272" r:id="rId28"/>
    <p:sldId id="275" r:id="rId29"/>
    <p:sldId id="306" r:id="rId30"/>
    <p:sldId id="308" r:id="rId31"/>
    <p:sldId id="309" r:id="rId32"/>
    <p:sldId id="310" r:id="rId33"/>
    <p:sldId id="311" r:id="rId34"/>
    <p:sldId id="276" r:id="rId35"/>
    <p:sldId id="278" r:id="rId36"/>
    <p:sldId id="312" r:id="rId37"/>
    <p:sldId id="282" r:id="rId38"/>
    <p:sldId id="283" r:id="rId39"/>
    <p:sldId id="284" r:id="rId40"/>
    <p:sldId id="286" r:id="rId41"/>
    <p:sldId id="288" r:id="rId42"/>
    <p:sldId id="289" r:id="rId43"/>
    <p:sldId id="315" r:id="rId44"/>
    <p:sldId id="316" r:id="rId45"/>
    <p:sldId id="290" r:id="rId46"/>
    <p:sldId id="291" r:id="rId47"/>
    <p:sldId id="292" r:id="rId48"/>
    <p:sldId id="293" r:id="rId49"/>
    <p:sldId id="317" r:id="rId50"/>
    <p:sldId id="318" r:id="rId51"/>
    <p:sldId id="319" r:id="rId52"/>
    <p:sldId id="359" r:id="rId53"/>
    <p:sldId id="357" r:id="rId54"/>
    <p:sldId id="358" r:id="rId55"/>
    <p:sldId id="360" r:id="rId56"/>
    <p:sldId id="361" r:id="rId57"/>
    <p:sldId id="362" r:id="rId58"/>
    <p:sldId id="321" r:id="rId59"/>
    <p:sldId id="324" r:id="rId60"/>
    <p:sldId id="350" r:id="rId61"/>
    <p:sldId id="345" r:id="rId62"/>
    <p:sldId id="363" r:id="rId63"/>
    <p:sldId id="346" r:id="rId64"/>
    <p:sldId id="347" r:id="rId65"/>
    <p:sldId id="348" r:id="rId66"/>
    <p:sldId id="365" r:id="rId67"/>
    <p:sldId id="366" r:id="rId68"/>
    <p:sldId id="367" r:id="rId69"/>
    <p:sldId id="364" r:id="rId7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1" autoAdjust="0"/>
  </p:normalViewPr>
  <p:slideViewPr>
    <p:cSldViewPr>
      <p:cViewPr varScale="1">
        <p:scale>
          <a:sx n="63" d="100"/>
          <a:sy n="63" d="100"/>
        </p:scale>
        <p:origin x="954" y="78"/>
      </p:cViewPr>
      <p:guideLst>
        <p:guide orient="horz" pos="2160"/>
        <p:guide pos="2880"/>
      </p:guideLst>
    </p:cSldViewPr>
  </p:slideViewPr>
  <p:outlineViewPr>
    <p:cViewPr>
      <p:scale>
        <a:sx n="33" d="100"/>
        <a:sy n="33" d="100"/>
      </p:scale>
      <p:origin x="0" y="-363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C358C-B989-42A3-93FD-46E728F3E2A9}" type="datetimeFigureOut">
              <a:rPr lang="tr-TR" smtClean="0"/>
              <a:t>04.10.2021</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AA7D7-A06C-49E7-A40B-693EAE10B883}" type="slidenum">
              <a:rPr lang="tr-TR" smtClean="0"/>
              <a:t>‹#›</a:t>
            </a:fld>
            <a:endParaRPr lang="tr-TR"/>
          </a:p>
        </p:txBody>
      </p:sp>
    </p:spTree>
    <p:extLst>
      <p:ext uri="{BB962C8B-B14F-4D97-AF65-F5344CB8AC3E}">
        <p14:creationId xmlns:p14="http://schemas.microsoft.com/office/powerpoint/2010/main" val="279524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FAA7D7-A06C-49E7-A40B-693EAE10B883}" type="slidenum">
              <a:rPr lang="tr-TR" smtClean="0"/>
              <a:t>32</a:t>
            </a:fld>
            <a:endParaRPr lang="tr-TR"/>
          </a:p>
        </p:txBody>
      </p:sp>
    </p:spTree>
    <p:extLst>
      <p:ext uri="{BB962C8B-B14F-4D97-AF65-F5344CB8AC3E}">
        <p14:creationId xmlns:p14="http://schemas.microsoft.com/office/powerpoint/2010/main" val="206193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FAA7D7-A06C-49E7-A40B-693EAE10B883}" type="slidenum">
              <a:rPr lang="tr-TR" smtClean="0"/>
              <a:t>63</a:t>
            </a:fld>
            <a:endParaRPr lang="tr-TR"/>
          </a:p>
        </p:txBody>
      </p:sp>
    </p:spTree>
    <p:extLst>
      <p:ext uri="{BB962C8B-B14F-4D97-AF65-F5344CB8AC3E}">
        <p14:creationId xmlns:p14="http://schemas.microsoft.com/office/powerpoint/2010/main" val="54233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43E4FF80-7AFC-430E-AC4C-7D4E2C63CDD9}" type="datetimeFigureOut">
              <a:rPr lang="tr-TR" smtClean="0"/>
              <a:t>04.10.2021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983A64-2217-4A67-B288-B50CF40B0388}"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43E4FF80-7AFC-430E-AC4C-7D4E2C63CDD9}" type="datetimeFigureOut">
              <a:rPr lang="tr-TR" smtClean="0"/>
              <a:t>04.10.2021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983A64-2217-4A67-B288-B50CF40B038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3E4FF80-7AFC-430E-AC4C-7D4E2C63CDD9}" type="datetimeFigureOut">
              <a:rPr lang="tr-TR" smtClean="0"/>
              <a:t>04.10.2021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983A64-2217-4A67-B288-B50CF40B0388}"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43E4FF80-7AFC-430E-AC4C-7D4E2C63CDD9}" type="datetimeFigureOut">
              <a:rPr lang="tr-TR" smtClean="0"/>
              <a:t>04.10.2021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983A64-2217-4A67-B288-B50CF40B0388}" type="slidenum">
              <a:rPr lang="tr-TR" smtClean="0"/>
              <a:t>‹#›</a:t>
            </a:fld>
            <a:endParaRPr lang="tr-TR"/>
          </a:p>
        </p:txBody>
      </p:sp>
      <p:sp>
        <p:nvSpPr>
          <p:cNvPr id="7" name="Title 6"/>
          <p:cNvSpPr>
            <a:spLocks noGrp="1"/>
          </p:cNvSpPr>
          <p:nvPr>
            <p:ph type="title"/>
          </p:nvPr>
        </p:nvSpPr>
        <p:spPr/>
        <p:txBody>
          <a:bodyPr/>
          <a:lstStyle/>
          <a:p>
            <a:r>
              <a:rPr lang="tr-TR"/>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dirty="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3E4FF80-7AFC-430E-AC4C-7D4E2C63CDD9}" type="datetimeFigureOut">
              <a:rPr lang="tr-TR" smtClean="0"/>
              <a:t>04.10.2021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983A64-2217-4A67-B288-B50CF40B0388}"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43E4FF80-7AFC-430E-AC4C-7D4E2C63CDD9}" type="datetimeFigureOut">
              <a:rPr lang="tr-TR" smtClean="0"/>
              <a:t>04.10.2021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983A64-2217-4A67-B288-B50CF40B0388}"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3E4FF80-7AFC-430E-AC4C-7D4E2C63CDD9}" type="datetimeFigureOut">
              <a:rPr lang="tr-TR" smtClean="0"/>
              <a:t>04.10.2021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1983A64-2217-4A67-B288-B50CF40B0388}"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43E4FF80-7AFC-430E-AC4C-7D4E2C63CDD9}" type="datetimeFigureOut">
              <a:rPr lang="tr-TR" smtClean="0"/>
              <a:t>04.10.2021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1983A64-2217-4A67-B288-B50CF40B0388}"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3E4FF80-7AFC-430E-AC4C-7D4E2C63CDD9}" type="datetimeFigureOut">
              <a:rPr lang="tr-TR" smtClean="0"/>
              <a:t>04.10.2021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1983A64-2217-4A67-B288-B50CF40B038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3E4FF80-7AFC-430E-AC4C-7D4E2C63CDD9}" type="datetimeFigureOut">
              <a:rPr lang="tr-TR" smtClean="0"/>
              <a:t>04.10.2021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983A64-2217-4A67-B288-B50CF40B0388}"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3E4FF80-7AFC-430E-AC4C-7D4E2C63CDD9}" type="datetimeFigureOut">
              <a:rPr lang="tr-TR" smtClean="0"/>
              <a:t>04.10.2021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983A64-2217-4A67-B288-B50CF40B0388}"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3E4FF80-7AFC-430E-AC4C-7D4E2C63CDD9}" type="datetimeFigureOut">
              <a:rPr lang="tr-TR" smtClean="0"/>
              <a:t>04.10.2021</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1983A64-2217-4A67-B288-B50CF40B0388}"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mevlana.omu.edu.tr/tr"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intercollab.omu.edu.tr/tr/genel-bilgiler/protokoller"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ebs.omu.edu.tr/2685/93200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akillikart.omu.edu.tr/User/Login"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libra.omu.edu.tr/libra.aspx?DS=TARA"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916832"/>
            <a:ext cx="3451225" cy="3451225"/>
          </a:xfrm>
        </p:spPr>
      </p:pic>
      <p:sp>
        <p:nvSpPr>
          <p:cNvPr id="5" name="Metin kutusu 4"/>
          <p:cNvSpPr txBox="1"/>
          <p:nvPr/>
        </p:nvSpPr>
        <p:spPr>
          <a:xfrm>
            <a:off x="3774753" y="4167728"/>
            <a:ext cx="4824536" cy="1200329"/>
          </a:xfrm>
          <a:prstGeom prst="rect">
            <a:avLst/>
          </a:prstGeom>
          <a:noFill/>
        </p:spPr>
        <p:txBody>
          <a:bodyPr wrap="square" rtlCol="0">
            <a:spAutoFit/>
          </a:bodyPr>
          <a:lstStyle/>
          <a:p>
            <a:pPr algn="ctr"/>
            <a:r>
              <a:rPr lang="tr-TR" sz="3600" b="1" dirty="0" smtClean="0">
                <a:latin typeface="Andalus" panose="02020603050405020304" pitchFamily="18" charset="-78"/>
                <a:cs typeface="Andalus" panose="02020603050405020304" pitchFamily="18" charset="-78"/>
              </a:rPr>
              <a:t>Fen Edebiyat Fakültesi</a:t>
            </a:r>
          </a:p>
          <a:p>
            <a:pPr algn="ctr"/>
            <a:r>
              <a:rPr lang="tr-TR" sz="3600" b="1" dirty="0" smtClean="0">
                <a:latin typeface="Andalus" panose="02020603050405020304" pitchFamily="18" charset="-78"/>
                <a:cs typeface="Andalus" panose="02020603050405020304" pitchFamily="18" charset="-78"/>
              </a:rPr>
              <a:t>Tarih Bölümü</a:t>
            </a:r>
            <a:endParaRPr lang="tr-TR" sz="36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585778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pPr marL="0" indent="0" algn="just">
              <a:buNone/>
            </a:pPr>
            <a:r>
              <a:rPr lang="tr-TR" dirty="0" smtClean="0"/>
              <a:t>* Tarih </a:t>
            </a:r>
            <a:r>
              <a:rPr lang="tr-TR" dirty="0"/>
              <a:t>disiplini ile ilgili kavramları, fikirleri ve verileri, sosyal bilimler araştırma metotlarıyla inceler ve değerlendirir, gün yüzüne çıkmamış (henüz araştırılmamış) konuları tanılar, analiz eder ve tartışır, bunlarla ilgili bilimsel bulgular ve kanıtlara dayalı öneriler geliştirir</a:t>
            </a:r>
            <a:r>
              <a:rPr lang="tr-TR" dirty="0" smtClean="0"/>
              <a:t>.</a:t>
            </a:r>
          </a:p>
          <a:p>
            <a:pPr algn="just">
              <a:buFont typeface="Arial" panose="020B0604020202020204" pitchFamily="34" charset="0"/>
              <a:buChar char="•"/>
            </a:pPr>
            <a:endParaRPr lang="tr-TR" b="1" dirty="0">
              <a:latin typeface="Calibri" panose="020F0502020204030204" pitchFamily="34" charset="0"/>
              <a:cs typeface="Calibri" panose="020F0502020204030204" pitchFamily="34" charset="0"/>
            </a:endParaRPr>
          </a:p>
          <a:p>
            <a:pPr marL="0" indent="0" algn="just">
              <a:buNone/>
            </a:pPr>
            <a:r>
              <a:rPr lang="tr-TR" b="1" dirty="0" smtClean="0">
                <a:latin typeface="Calibri" panose="020F0502020204030204" pitchFamily="34" charset="0"/>
                <a:cs typeface="Calibri" panose="020F0502020204030204" pitchFamily="34" charset="0"/>
              </a:rPr>
              <a:t>* </a:t>
            </a:r>
            <a:r>
              <a:rPr lang="tr-TR" dirty="0"/>
              <a:t>Tarihe konu olan olgular hakkında bağımsız olarak araştırma ve inceleme yapma ve bunları yazıya dökme veya bu konularda dersler ve konferanslar verme yetisi kazanır.</a:t>
            </a:r>
            <a:endParaRPr lang="tr-TR" b="1" dirty="0">
              <a:latin typeface="Calibri" panose="020F0502020204030204" pitchFamily="34" charset="0"/>
              <a:cs typeface="Calibri" panose="020F0502020204030204" pitchFamily="34" charset="0"/>
            </a:endParaRP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224944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marL="0" indent="0" algn="just">
              <a:buNone/>
            </a:pPr>
            <a:r>
              <a:rPr lang="tr-TR" dirty="0" smtClean="0"/>
              <a:t>* Tarihle </a:t>
            </a:r>
            <a:r>
              <a:rPr lang="tr-TR" dirty="0"/>
              <a:t>ilgili konularda yayın yapma, dergi çıkarma, toplumsal projeler organize etme vs. becerisi </a:t>
            </a:r>
            <a:r>
              <a:rPr lang="tr-TR" dirty="0" smtClean="0"/>
              <a:t>kazanır.</a:t>
            </a:r>
          </a:p>
          <a:p>
            <a:pPr algn="just">
              <a:buFont typeface="Arial" panose="020B0604020202020204" pitchFamily="34" charset="0"/>
              <a:buChar char="•"/>
            </a:pPr>
            <a:endParaRPr lang="tr-TR" dirty="0"/>
          </a:p>
          <a:p>
            <a:pPr marL="0" indent="0" algn="just">
              <a:buNone/>
            </a:pPr>
            <a:r>
              <a:rPr lang="tr-TR" dirty="0" smtClean="0"/>
              <a:t>* Tarih </a:t>
            </a:r>
            <a:r>
              <a:rPr lang="tr-TR" dirty="0"/>
              <a:t>bilgisi ile diğer alanlarda mukayeseler yapma, danışmanlık yapma ve topluma katkı sağlama </a:t>
            </a:r>
            <a:r>
              <a:rPr lang="tr-TR" dirty="0" smtClean="0"/>
              <a:t>yetisi kazanır.</a:t>
            </a:r>
          </a:p>
          <a:p>
            <a:pPr algn="just">
              <a:buFont typeface="Arial" panose="020B0604020202020204" pitchFamily="34" charset="0"/>
              <a:buChar char="•"/>
            </a:pPr>
            <a:endParaRPr lang="tr-TR" dirty="0"/>
          </a:p>
          <a:p>
            <a:pPr marL="0" indent="0" algn="just">
              <a:buNone/>
            </a:pPr>
            <a:r>
              <a:rPr lang="tr-TR" dirty="0" smtClean="0"/>
              <a:t>* </a:t>
            </a:r>
            <a:r>
              <a:rPr lang="tr-TR" dirty="0"/>
              <a:t>Alanı ile ilgili toplumu aydınlatacak etkinliklerde görev alabilir.</a:t>
            </a: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284737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r>
              <a:rPr lang="tr-TR" dirty="0" smtClean="0"/>
              <a:t>* İlgi </a:t>
            </a:r>
            <a:r>
              <a:rPr lang="tr-TR" dirty="0"/>
              <a:t>alanına giren konuların nasıl araştırılacağı, araştırma alanının sınır ve kapsamı, zaman ve mekan gibi sınırlılıkları belirleyebilir</a:t>
            </a:r>
            <a:r>
              <a:rPr lang="tr-TR" dirty="0" smtClean="0"/>
              <a:t>.</a:t>
            </a:r>
          </a:p>
          <a:p>
            <a:pPr algn="just">
              <a:buFont typeface="Arial" panose="020B0604020202020204" pitchFamily="34" charset="0"/>
              <a:buChar char="•"/>
            </a:pPr>
            <a:endParaRPr lang="tr-TR" dirty="0"/>
          </a:p>
          <a:p>
            <a:pPr marL="0" indent="0" algn="just">
              <a:buNone/>
            </a:pPr>
            <a:r>
              <a:rPr lang="tr-TR" dirty="0" smtClean="0"/>
              <a:t>* </a:t>
            </a:r>
            <a:r>
              <a:rPr lang="tr-TR" dirty="0"/>
              <a:t>Tarih araştırmaları dersleri ve konferanslar verme </a:t>
            </a:r>
            <a:r>
              <a:rPr lang="tr-TR" dirty="0" smtClean="0"/>
              <a:t>gibi </a:t>
            </a:r>
            <a:r>
              <a:rPr lang="tr-TR" dirty="0"/>
              <a:t>konularda yetkinlik kazanır.</a:t>
            </a: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80026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r>
              <a:rPr lang="tr-TR" sz="2800" b="1" dirty="0" smtClean="0">
                <a:solidFill>
                  <a:srgbClr val="002060"/>
                </a:solidFill>
                <a:latin typeface="Calibri" panose="020F0502020204030204" pitchFamily="34" charset="0"/>
              </a:rPr>
              <a:t>Tarih </a:t>
            </a:r>
            <a:r>
              <a:rPr lang="tr-TR" sz="2800" b="1" dirty="0">
                <a:solidFill>
                  <a:srgbClr val="002060"/>
                </a:solidFill>
                <a:latin typeface="Calibri" panose="020F0502020204030204" pitchFamily="34" charset="0"/>
              </a:rPr>
              <a:t>Bölümü olarak </a:t>
            </a:r>
            <a:r>
              <a:rPr lang="tr-TR" sz="2800" b="1" dirty="0" smtClean="0">
                <a:solidFill>
                  <a:srgbClr val="002060"/>
                </a:solidFill>
                <a:latin typeface="Calibri" panose="020F0502020204030204" pitchFamily="34" charset="0"/>
              </a:rPr>
              <a:t>2021 </a:t>
            </a:r>
            <a:r>
              <a:rPr lang="tr-TR" sz="2800" b="1" dirty="0">
                <a:solidFill>
                  <a:srgbClr val="002060"/>
                </a:solidFill>
                <a:latin typeface="Calibri" panose="020F0502020204030204" pitchFamily="34" charset="0"/>
              </a:rPr>
              <a:t>yılı itibariyle </a:t>
            </a:r>
            <a:r>
              <a:rPr lang="tr-TR" sz="2800" b="1" dirty="0" smtClean="0">
                <a:solidFill>
                  <a:srgbClr val="002060"/>
                </a:solidFill>
                <a:latin typeface="Calibri" panose="020F0502020204030204" pitchFamily="34" charset="0"/>
              </a:rPr>
              <a:t>akreditasyon </a:t>
            </a:r>
            <a:r>
              <a:rPr lang="tr-TR" sz="2800" b="1" dirty="0">
                <a:solidFill>
                  <a:srgbClr val="002060"/>
                </a:solidFill>
                <a:latin typeface="Calibri" panose="020F0502020204030204" pitchFamily="34" charset="0"/>
              </a:rPr>
              <a:t>belgesine sahip </a:t>
            </a:r>
            <a:r>
              <a:rPr lang="tr-TR" sz="2800" b="1" dirty="0" smtClean="0">
                <a:solidFill>
                  <a:srgbClr val="002060"/>
                </a:solidFill>
                <a:latin typeface="Calibri" panose="020F0502020204030204" pitchFamily="34" charset="0"/>
              </a:rPr>
              <a:t>bulunmaktayız.</a:t>
            </a:r>
            <a:endParaRPr lang="tr-TR" sz="2800" b="1" dirty="0">
              <a:solidFill>
                <a:srgbClr val="002060"/>
              </a:solidFill>
              <a:latin typeface="Calibri" panose="020F0502020204030204" pitchFamily="34" charset="0"/>
            </a:endParaRPr>
          </a:p>
          <a:p>
            <a:pPr marL="0" indent="0">
              <a:buNone/>
            </a:pPr>
            <a:endParaRPr lang="tr-TR" dirty="0"/>
          </a:p>
        </p:txBody>
      </p:sp>
      <p:sp>
        <p:nvSpPr>
          <p:cNvPr id="3" name="Başlık 2"/>
          <p:cNvSpPr>
            <a:spLocks noGrp="1"/>
          </p:cNvSpPr>
          <p:nvPr>
            <p:ph type="title"/>
          </p:nvPr>
        </p:nvSpPr>
        <p:spPr/>
        <p:txBody>
          <a:bodyPr>
            <a:normAutofit fontScale="90000"/>
          </a:bodyPr>
          <a:lstStyle/>
          <a:p>
            <a:r>
              <a:rPr lang="tr-TR" b="1" dirty="0">
                <a:solidFill>
                  <a:schemeClr val="tx1"/>
                </a:solidFill>
                <a:latin typeface="Calibri" panose="020F0502020204030204" pitchFamily="34" charset="0"/>
              </a:rPr>
              <a:t/>
            </a:r>
            <a:br>
              <a:rPr lang="tr-TR" b="1" dirty="0">
                <a:solidFill>
                  <a:schemeClr val="tx1"/>
                </a:solidFill>
                <a:latin typeface="Calibri" panose="020F0502020204030204" pitchFamily="34" charset="0"/>
              </a:rPr>
            </a:br>
            <a:r>
              <a:rPr lang="tr-TR" sz="4000" b="1" dirty="0">
                <a:solidFill>
                  <a:schemeClr val="tx1"/>
                </a:solidFill>
                <a:latin typeface="Calibri" panose="020F0502020204030204" pitchFamily="34" charset="0"/>
              </a:rPr>
              <a:t>BÖLÜMÜMÜZ AKREDİTASYONU</a:t>
            </a:r>
            <a:endParaRPr lang="tr-TR" sz="4000" dirty="0"/>
          </a:p>
        </p:txBody>
      </p:sp>
    </p:spTree>
    <p:extLst>
      <p:ext uri="{BB962C8B-B14F-4D97-AF65-F5344CB8AC3E}">
        <p14:creationId xmlns:p14="http://schemas.microsoft.com/office/powerpoint/2010/main" val="1824941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r>
              <a:rPr lang="tr-TR" sz="2800" b="1" dirty="0">
                <a:solidFill>
                  <a:srgbClr val="002060"/>
                </a:solidFill>
                <a:latin typeface="Calibri" panose="020F0502020204030204" pitchFamily="34" charset="0"/>
              </a:rPr>
              <a:t>Akredite olmak; kabul edilmek, yetkilendirilmek ve resmi olarak tanınmak anlamlarına gelmektedir. Akreditasyon belgesi ise bir eğitim kurumunun verdiği eğitimi göstermek için bağımsız kurumlardan aldığı kalite belgesidir. </a:t>
            </a:r>
          </a:p>
          <a:p>
            <a:pPr marL="0" indent="0">
              <a:buNone/>
            </a:pPr>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986340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r>
              <a:rPr lang="tr-TR" sz="2800" b="1" dirty="0">
                <a:solidFill>
                  <a:srgbClr val="002060"/>
                </a:solidFill>
                <a:latin typeface="Calibri" panose="020F0502020204030204" pitchFamily="34" charset="0"/>
              </a:rPr>
              <a:t>Bölümümüz akreditasyonu, </a:t>
            </a:r>
          </a:p>
          <a:p>
            <a:pPr marL="0" indent="0" algn="just">
              <a:buNone/>
            </a:pPr>
            <a:r>
              <a:rPr lang="tr-TR" sz="2800" b="1" dirty="0">
                <a:solidFill>
                  <a:srgbClr val="002060"/>
                </a:solidFill>
                <a:latin typeface="Calibri" panose="020F0502020204030204" pitchFamily="34" charset="0"/>
              </a:rPr>
              <a:t>FEDEK (Fen, Edebiyat, Fen-Edebiyat, Dil ve Tarih-Coğrafya Fakülteleri Öğretim Programları Değerlendirme ve Akreditasyon Derneği) tarafından gerçekleştirilecektir.</a:t>
            </a:r>
          </a:p>
          <a:p>
            <a:pPr marL="0" indent="0">
              <a:buNone/>
            </a:pPr>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490006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sz="2800" b="1" dirty="0">
                <a:solidFill>
                  <a:srgbClr val="C00000"/>
                </a:solidFill>
                <a:latin typeface="Calibri" panose="020F0502020204030204" pitchFamily="34" charset="0"/>
              </a:rPr>
              <a:t>FEDEK, akreditasyon konusunda Yükseköğretim Kurulu (YÖK) tarafından ulusal bir kalite güvence kuruluşu olarak tanınmaktadır. </a:t>
            </a:r>
          </a:p>
          <a:p>
            <a:pPr marL="0" indent="0" algn="just">
              <a:buNone/>
            </a:pPr>
            <a:r>
              <a:rPr lang="tr-TR" sz="2800" b="1" dirty="0">
                <a:latin typeface="Calibri" panose="020F0502020204030204" pitchFamily="34" charset="0"/>
              </a:rPr>
              <a:t>FEDEK, Mart 2018 tarihinden itibaren </a:t>
            </a:r>
            <a:r>
              <a:rPr lang="tr-TR" sz="2800" b="1" dirty="0" err="1">
                <a:latin typeface="Calibri" panose="020F0502020204030204" pitchFamily="34" charset="0"/>
              </a:rPr>
              <a:t>Avrupanın</a:t>
            </a:r>
            <a:r>
              <a:rPr lang="tr-TR" sz="2800" b="1" dirty="0">
                <a:latin typeface="Calibri" panose="020F0502020204030204" pitchFamily="34" charset="0"/>
              </a:rPr>
              <a:t> Yüksek Öğretimde saygın Kalite Güvence Kuruluşu </a:t>
            </a:r>
            <a:r>
              <a:rPr lang="tr-TR" sz="2800" b="1" dirty="0" err="1">
                <a:latin typeface="Calibri" panose="020F0502020204030204" pitchFamily="34" charset="0"/>
              </a:rPr>
              <a:t>CEENQA'da</a:t>
            </a:r>
            <a:r>
              <a:rPr lang="tr-TR" sz="2800" b="1" dirty="0">
                <a:latin typeface="Calibri" panose="020F0502020204030204" pitchFamily="34" charset="0"/>
              </a:rPr>
              <a:t> tam üye olarak yer almaktadır.</a:t>
            </a:r>
            <a:endParaRPr lang="tr-TR" sz="2800" dirty="0">
              <a:latin typeface="Calibri" panose="020F0502020204030204" pitchFamily="34" charset="0"/>
            </a:endParaRP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992605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buNone/>
            </a:pPr>
            <a:r>
              <a:rPr lang="tr-TR" sz="2800" b="1" dirty="0" smtClean="0">
                <a:latin typeface="Calibri" panose="020F0502020204030204" pitchFamily="34" charset="0"/>
              </a:rPr>
              <a:t>1. Sınıflar</a:t>
            </a:r>
          </a:p>
          <a:p>
            <a:pPr marL="0" indent="0">
              <a:buNone/>
            </a:pPr>
            <a:r>
              <a:rPr lang="tr-TR" sz="2800" b="1" dirty="0" smtClean="0">
                <a:latin typeface="Calibri" panose="020F0502020204030204" pitchFamily="34" charset="0"/>
              </a:rPr>
              <a:t>	Dr</a:t>
            </a:r>
            <a:r>
              <a:rPr lang="tr-TR" sz="2800" b="1" dirty="0">
                <a:latin typeface="Calibri" panose="020F0502020204030204" pitchFamily="34" charset="0"/>
              </a:rPr>
              <a:t>. </a:t>
            </a:r>
            <a:r>
              <a:rPr lang="tr-TR" sz="2800" b="1" dirty="0" err="1">
                <a:latin typeface="Calibri" panose="020F0502020204030204" pitchFamily="34" charset="0"/>
              </a:rPr>
              <a:t>Öğr</a:t>
            </a:r>
            <a:r>
              <a:rPr lang="tr-TR" sz="2800" b="1" dirty="0">
                <a:latin typeface="Calibri" panose="020F0502020204030204" pitchFamily="34" charset="0"/>
              </a:rPr>
              <a:t>. </a:t>
            </a:r>
            <a:r>
              <a:rPr lang="tr-TR" sz="2800" b="1" dirty="0" smtClean="0">
                <a:latin typeface="Calibri" panose="020F0502020204030204" pitchFamily="34" charset="0"/>
              </a:rPr>
              <a:t>Üyesi Nazlı MURZİOĞLU</a:t>
            </a:r>
          </a:p>
          <a:p>
            <a:pPr marL="0" indent="0">
              <a:buNone/>
            </a:pPr>
            <a:endParaRPr lang="tr-TR" sz="2800" b="1" dirty="0">
              <a:latin typeface="Calibri" panose="020F0502020204030204" pitchFamily="34" charset="0"/>
            </a:endParaRPr>
          </a:p>
          <a:p>
            <a:pPr marL="0" indent="0">
              <a:buNone/>
            </a:pPr>
            <a:r>
              <a:rPr lang="tr-TR" sz="2800" b="1" dirty="0" smtClean="0">
                <a:latin typeface="Calibri" panose="020F0502020204030204" pitchFamily="34" charset="0"/>
              </a:rPr>
              <a:t>2. Sınıflar</a:t>
            </a:r>
          </a:p>
          <a:p>
            <a:pPr marL="0" indent="0">
              <a:buNone/>
            </a:pPr>
            <a:r>
              <a:rPr lang="tr-TR" sz="2800" b="1" dirty="0" smtClean="0">
                <a:latin typeface="Calibri" panose="020F0502020204030204" pitchFamily="34" charset="0"/>
              </a:rPr>
              <a:t>	Dr. </a:t>
            </a:r>
            <a:r>
              <a:rPr lang="tr-TR" sz="2800" b="1" dirty="0" err="1" smtClean="0">
                <a:latin typeface="Calibri" panose="020F0502020204030204" pitchFamily="34" charset="0"/>
              </a:rPr>
              <a:t>Öğr</a:t>
            </a:r>
            <a:r>
              <a:rPr lang="tr-TR" sz="2800" b="1" dirty="0" smtClean="0">
                <a:latin typeface="Calibri" panose="020F0502020204030204" pitchFamily="34" charset="0"/>
              </a:rPr>
              <a:t>. Üyesi Tuğba KARA</a:t>
            </a:r>
            <a:endParaRPr lang="tr-TR" sz="2800" b="1" dirty="0">
              <a:latin typeface="Calibri" panose="020F0502020204030204" pitchFamily="34" charset="0"/>
            </a:endParaRPr>
          </a:p>
        </p:txBody>
      </p:sp>
      <p:sp>
        <p:nvSpPr>
          <p:cNvPr id="3" name="Başlık 2"/>
          <p:cNvSpPr>
            <a:spLocks noGrp="1"/>
          </p:cNvSpPr>
          <p:nvPr>
            <p:ph type="title"/>
          </p:nvPr>
        </p:nvSpPr>
        <p:spPr/>
        <p:txBody>
          <a:bodyPr>
            <a:normAutofit/>
          </a:bodyPr>
          <a:lstStyle/>
          <a:p>
            <a:r>
              <a:rPr lang="tr-TR" sz="3600" b="1" dirty="0" smtClean="0">
                <a:solidFill>
                  <a:schemeClr val="tx1"/>
                </a:solidFill>
                <a:latin typeface="Calibri" panose="020F0502020204030204" pitchFamily="34" charset="0"/>
              </a:rPr>
              <a:t>BÖLÜM ÖĞRENCİ DANIŞMANLARI</a:t>
            </a:r>
            <a:endParaRPr lang="tr-TR" sz="36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3944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just">
              <a:buNone/>
            </a:pPr>
            <a:r>
              <a:rPr lang="tr-TR" b="1" dirty="0">
                <a:solidFill>
                  <a:schemeClr val="tx1"/>
                </a:solidFill>
                <a:latin typeface="Calibri" panose="020F0502020204030204" pitchFamily="34" charset="0"/>
              </a:rPr>
              <a:t>*</a:t>
            </a:r>
            <a:r>
              <a:rPr lang="tr-TR" b="1" dirty="0">
                <a:solidFill>
                  <a:srgbClr val="C00000"/>
                </a:solidFill>
                <a:latin typeface="Calibri" panose="020F0502020204030204" pitchFamily="34" charset="0"/>
              </a:rPr>
              <a:t>Öğrenciler, her dönem başında akademik takvimde belirlenen süre içinde öğrenci bilgi sistemi üzerinden kayıtlanacağı dersleri seçerler.</a:t>
            </a:r>
          </a:p>
          <a:p>
            <a:pPr marL="0" indent="0" algn="just">
              <a:buNone/>
            </a:pPr>
            <a:r>
              <a:rPr lang="tr-TR" b="1" dirty="0">
                <a:solidFill>
                  <a:schemeClr val="tx1"/>
                </a:solidFill>
                <a:latin typeface="Calibri" panose="020F0502020204030204" pitchFamily="34" charset="0"/>
              </a:rPr>
              <a:t>*</a:t>
            </a:r>
            <a:r>
              <a:rPr lang="tr-TR" b="1" dirty="0">
                <a:solidFill>
                  <a:srgbClr val="002060"/>
                </a:solidFill>
                <a:latin typeface="Calibri" panose="020F0502020204030204" pitchFamily="34" charset="0"/>
              </a:rPr>
              <a:t>Ders kaydı danışman onayı ile kesinleşir. Ders kaydının kesinleştirilmesi ile ilgili süreci öğrenci takip etmek zorundadır.</a:t>
            </a:r>
          </a:p>
          <a:p>
            <a:pPr marL="0" indent="0">
              <a:buNone/>
            </a:pPr>
            <a:endParaRPr lang="tr-TR" b="1" dirty="0">
              <a:solidFill>
                <a:schemeClr val="tx1"/>
              </a:solidFill>
              <a:latin typeface="Calibri" panose="020F0502020204030204" pitchFamily="34" charset="0"/>
            </a:endParaRPr>
          </a:p>
        </p:txBody>
      </p:sp>
      <p:sp>
        <p:nvSpPr>
          <p:cNvPr id="3" name="Başlık 2"/>
          <p:cNvSpPr>
            <a:spLocks noGrp="1"/>
          </p:cNvSpPr>
          <p:nvPr>
            <p:ph type="title"/>
          </p:nvPr>
        </p:nvSpPr>
        <p:spPr/>
        <p:txBody>
          <a:bodyPr>
            <a:normAutofit fontScale="90000"/>
          </a:bodyPr>
          <a:lstStyle/>
          <a:p>
            <a:r>
              <a:rPr lang="tr-TR" sz="4000" b="1" dirty="0">
                <a:solidFill>
                  <a:schemeClr val="tx1"/>
                </a:solidFill>
                <a:latin typeface="Calibri" panose="020F0502020204030204" pitchFamily="34" charset="0"/>
              </a:rPr>
              <a:t/>
            </a:r>
            <a:br>
              <a:rPr lang="tr-TR" sz="4000" b="1" dirty="0">
                <a:solidFill>
                  <a:schemeClr val="tx1"/>
                </a:solidFill>
                <a:latin typeface="Calibri" panose="020F0502020204030204" pitchFamily="34" charset="0"/>
              </a:rPr>
            </a:br>
            <a:r>
              <a:rPr lang="tr-TR" sz="4000" b="1" dirty="0">
                <a:solidFill>
                  <a:schemeClr val="tx1"/>
                </a:solidFill>
                <a:latin typeface="Calibri" panose="020F0502020204030204" pitchFamily="34" charset="0"/>
              </a:rPr>
              <a:t>DERS KAYDI</a:t>
            </a:r>
          </a:p>
        </p:txBody>
      </p:sp>
    </p:spTree>
    <p:extLst>
      <p:ext uri="{BB962C8B-B14F-4D97-AF65-F5344CB8AC3E}">
        <p14:creationId xmlns:p14="http://schemas.microsoft.com/office/powerpoint/2010/main" val="2282755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just">
              <a:buNone/>
            </a:pPr>
            <a:r>
              <a:rPr lang="tr-TR" b="1" dirty="0">
                <a:solidFill>
                  <a:schemeClr val="tx1"/>
                </a:solidFill>
                <a:latin typeface="Calibri" panose="020F0502020204030204" pitchFamily="34" charset="0"/>
              </a:rPr>
              <a:t>*</a:t>
            </a:r>
            <a:r>
              <a:rPr lang="tr-TR" b="1" dirty="0">
                <a:solidFill>
                  <a:srgbClr val="C00000"/>
                </a:solidFill>
                <a:latin typeface="Calibri" panose="020F0502020204030204" pitchFamily="34" charset="0"/>
              </a:rPr>
              <a:t>Ders kayıtları danışman tarafından onaylanmadığı sürece kesinleşmez.</a:t>
            </a:r>
          </a:p>
          <a:p>
            <a:pPr marL="0" indent="0" algn="just">
              <a:buNone/>
            </a:pPr>
            <a:r>
              <a:rPr lang="tr-TR" b="1" dirty="0">
                <a:solidFill>
                  <a:schemeClr val="tx1"/>
                </a:solidFill>
                <a:latin typeface="Calibri" panose="020F0502020204030204" pitchFamily="34" charset="0"/>
              </a:rPr>
              <a:t>* </a:t>
            </a:r>
            <a:r>
              <a:rPr lang="tr-TR" b="1" dirty="0">
                <a:solidFill>
                  <a:srgbClr val="002060"/>
                </a:solidFill>
                <a:latin typeface="Calibri" panose="020F0502020204030204" pitchFamily="34" charset="0"/>
              </a:rPr>
              <a:t>Akademik takvimde belirlenen süre içinde ders kaydını yapmayan öğrenciler, o dönemde öğrenimine devam etme hakkını kaybederler. </a:t>
            </a:r>
            <a:r>
              <a:rPr lang="tr-TR" b="1" dirty="0" smtClean="0">
                <a:solidFill>
                  <a:srgbClr val="002060"/>
                </a:solidFill>
                <a:latin typeface="Calibri" panose="020F0502020204030204" pitchFamily="34" charset="0"/>
              </a:rPr>
              <a:t>Ders kaydının yapılmasında öğrenciler birinci derecede sorumludur.</a:t>
            </a:r>
            <a:endParaRPr lang="tr-TR" b="1" dirty="0">
              <a:solidFill>
                <a:srgbClr val="002060"/>
              </a:solidFill>
              <a:latin typeface="Calibri" panose="020F0502020204030204" pitchFamily="34" charset="0"/>
            </a:endParaRPr>
          </a:p>
          <a:p>
            <a:pPr marL="0" indent="0" algn="just">
              <a:buNone/>
            </a:pPr>
            <a:endParaRPr lang="tr-TR" dirty="0">
              <a:solidFill>
                <a:schemeClr val="tx1"/>
              </a:solidFill>
              <a:latin typeface="Calibri" panose="020F0502020204030204" pitchFamily="34" charset="0"/>
            </a:endParaRPr>
          </a:p>
        </p:txBody>
      </p:sp>
      <p:sp>
        <p:nvSpPr>
          <p:cNvPr id="3" name="Başlık 2"/>
          <p:cNvSpPr>
            <a:spLocks noGrp="1"/>
          </p:cNvSpPr>
          <p:nvPr>
            <p:ph type="title"/>
          </p:nvPr>
        </p:nvSpPr>
        <p:spPr/>
        <p:txBody>
          <a:bodyPr/>
          <a:lstStyle/>
          <a:p>
            <a:endParaRPr lang="tr-TR" dirty="0">
              <a:latin typeface="Calibri" panose="020F0502020204030204" pitchFamily="34" charset="0"/>
            </a:endParaRPr>
          </a:p>
        </p:txBody>
      </p:sp>
    </p:spTree>
    <p:extLst>
      <p:ext uri="{BB962C8B-B14F-4D97-AF65-F5344CB8AC3E}">
        <p14:creationId xmlns:p14="http://schemas.microsoft.com/office/powerpoint/2010/main" val="220032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lvl="0" algn="just"/>
            <a:r>
              <a:rPr lang="tr-TR" dirty="0" smtClean="0"/>
              <a:t>Tarihi </a:t>
            </a:r>
            <a:r>
              <a:rPr lang="tr-TR" dirty="0"/>
              <a:t>süreçte meydana gelen olayları ve olguları çağdaş yöntemlerle tartışıp araştıran, akademik çalışmalar sonucu meydana gelen bilgi değişikliklerini ve konulara yönelik yaklaşım farklılıklarını takip edebilme ve öğrenebilme yöntemini edinen bu donanımla alanlarındaki gelişmeleri yakından takip eden ve edindiği bilgi ve yaklaşımları çevresiyle paylaşabilen bir öğrenci profili oluşmasına yönelik bir program uygulamak.</a:t>
            </a:r>
          </a:p>
          <a:p>
            <a:pPr algn="just"/>
            <a:endParaRPr lang="tr-TR" dirty="0"/>
          </a:p>
        </p:txBody>
      </p:sp>
      <p:sp>
        <p:nvSpPr>
          <p:cNvPr id="3" name="Unvan 2"/>
          <p:cNvSpPr>
            <a:spLocks noGrp="1"/>
          </p:cNvSpPr>
          <p:nvPr>
            <p:ph type="title"/>
          </p:nvPr>
        </p:nvSpPr>
        <p:spPr/>
        <p:txBody>
          <a:bodyPr/>
          <a:lstStyle/>
          <a:p>
            <a:r>
              <a:rPr lang="tr-TR" dirty="0" smtClean="0"/>
              <a:t>AMAÇ</a:t>
            </a:r>
            <a:endParaRPr lang="tr-TR" dirty="0"/>
          </a:p>
        </p:txBody>
      </p:sp>
    </p:spTree>
    <p:extLst>
      <p:ext uri="{BB962C8B-B14F-4D97-AF65-F5344CB8AC3E}">
        <p14:creationId xmlns:p14="http://schemas.microsoft.com/office/powerpoint/2010/main" val="670968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pPr marL="0" indent="0">
              <a:buNone/>
            </a:pPr>
            <a:r>
              <a:rPr lang="tr-TR" sz="2800" b="1" dirty="0">
                <a:solidFill>
                  <a:schemeClr val="tx1"/>
                </a:solidFill>
                <a:latin typeface="Calibri" panose="020F0502020204030204" pitchFamily="34" charset="0"/>
              </a:rPr>
              <a:t>* </a:t>
            </a:r>
            <a:r>
              <a:rPr lang="tr-TR" sz="2800" b="1" dirty="0">
                <a:solidFill>
                  <a:srgbClr val="C00000"/>
                </a:solidFill>
                <a:latin typeface="Calibri" panose="020F0502020204030204" pitchFamily="34" charset="0"/>
              </a:rPr>
              <a:t>Kaybedilen dönem öğrenim süresinden sayılır. </a:t>
            </a:r>
          </a:p>
          <a:p>
            <a:pPr marL="0" indent="0" algn="just">
              <a:buNone/>
            </a:pPr>
            <a:endParaRPr lang="tr-TR" sz="2800" b="1" dirty="0">
              <a:solidFill>
                <a:schemeClr val="tx1"/>
              </a:solidFill>
              <a:latin typeface="Calibri" panose="020F0502020204030204" pitchFamily="34" charset="0"/>
            </a:endParaRPr>
          </a:p>
          <a:p>
            <a:pPr marL="0" indent="0" algn="just">
              <a:buNone/>
            </a:pPr>
            <a:r>
              <a:rPr lang="tr-TR" sz="2800" b="1" dirty="0">
                <a:solidFill>
                  <a:schemeClr val="tx1"/>
                </a:solidFill>
                <a:latin typeface="Calibri" panose="020F0502020204030204" pitchFamily="34" charset="0"/>
              </a:rPr>
              <a:t>* </a:t>
            </a:r>
            <a:r>
              <a:rPr lang="tr-TR" sz="2800" b="1" dirty="0">
                <a:solidFill>
                  <a:srgbClr val="002060"/>
                </a:solidFill>
                <a:latin typeface="Calibri" panose="020F0502020204030204" pitchFamily="34" charset="0"/>
              </a:rPr>
              <a:t>Süresi içinde ders kaydını yapmayan öğrencilerin </a:t>
            </a:r>
          </a:p>
          <a:p>
            <a:pPr marL="0" indent="0" algn="just">
              <a:buNone/>
            </a:pPr>
            <a:r>
              <a:rPr lang="tr-TR" sz="2800" b="1" dirty="0">
                <a:solidFill>
                  <a:srgbClr val="002060"/>
                </a:solidFill>
                <a:latin typeface="Calibri" panose="020F0502020204030204" pitchFamily="34" charset="0"/>
              </a:rPr>
              <a:t>kayıtları, mazeretlerinin haklı ve geçerli olduğu ilgili </a:t>
            </a:r>
          </a:p>
          <a:p>
            <a:pPr marL="0" indent="0" algn="just">
              <a:buNone/>
            </a:pPr>
            <a:r>
              <a:rPr lang="tr-TR" sz="2800" b="1" dirty="0">
                <a:solidFill>
                  <a:srgbClr val="002060"/>
                </a:solidFill>
                <a:latin typeface="Calibri" panose="020F0502020204030204" pitchFamily="34" charset="0"/>
              </a:rPr>
              <a:t>birimin yönetim kurulunca kabul edilmek koşuluyla </a:t>
            </a:r>
          </a:p>
          <a:p>
            <a:pPr marL="0" indent="0" algn="just">
              <a:buNone/>
            </a:pPr>
            <a:r>
              <a:rPr lang="tr-TR" sz="2800" b="1" dirty="0">
                <a:solidFill>
                  <a:srgbClr val="002060"/>
                </a:solidFill>
                <a:latin typeface="Calibri" panose="020F0502020204030204" pitchFamily="34" charset="0"/>
              </a:rPr>
              <a:t>akademik takvimde belirtilen süre içinde yapılabilir.</a:t>
            </a:r>
          </a:p>
          <a:p>
            <a:pPr marL="0" indent="0" algn="just">
              <a:buNone/>
            </a:pPr>
            <a:r>
              <a:rPr lang="tr-TR" sz="2800" b="1" dirty="0">
                <a:latin typeface="Calibri" panose="020F0502020204030204" pitchFamily="34" charset="0"/>
              </a:rPr>
              <a:t> </a:t>
            </a:r>
          </a:p>
          <a:p>
            <a:pPr marL="0" indent="0">
              <a:buNone/>
            </a:pPr>
            <a:endParaRPr lang="tr-TR" sz="2800" b="1" dirty="0">
              <a:solidFill>
                <a:srgbClr val="C00000"/>
              </a:solidFill>
              <a:latin typeface="Calibri" panose="020F0502020204030204" pitchFamily="34" charset="0"/>
            </a:endParaRPr>
          </a:p>
          <a:p>
            <a:pPr marL="0" indent="0">
              <a:buNone/>
            </a:pPr>
            <a:endParaRPr lang="tr-TR" dirty="0">
              <a:latin typeface="Calibri" panose="020F0502020204030204" pitchFamily="34" charset="0"/>
            </a:endParaRPr>
          </a:p>
        </p:txBody>
      </p:sp>
      <p:sp>
        <p:nvSpPr>
          <p:cNvPr id="3" name="Başlık 2"/>
          <p:cNvSpPr>
            <a:spLocks noGrp="1"/>
          </p:cNvSpPr>
          <p:nvPr>
            <p:ph type="title"/>
          </p:nvPr>
        </p:nvSpPr>
        <p:spPr/>
        <p:txBody>
          <a:bodyPr/>
          <a:lstStyle/>
          <a:p>
            <a:endParaRPr lang="tr-TR">
              <a:latin typeface="Calibri" panose="020F0502020204030204" pitchFamily="34" charset="0"/>
            </a:endParaRPr>
          </a:p>
        </p:txBody>
      </p:sp>
    </p:spTree>
    <p:extLst>
      <p:ext uri="{BB962C8B-B14F-4D97-AF65-F5344CB8AC3E}">
        <p14:creationId xmlns:p14="http://schemas.microsoft.com/office/powerpoint/2010/main" val="2739714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99592" y="2708920"/>
            <a:ext cx="7408333" cy="3450696"/>
          </a:xfrm>
        </p:spPr>
        <p:txBody>
          <a:bodyPr>
            <a:normAutofit/>
          </a:bodyPr>
          <a:lstStyle/>
          <a:p>
            <a:pPr marL="0" indent="0" algn="just">
              <a:buNone/>
            </a:pPr>
            <a:r>
              <a:rPr lang="tr-TR" sz="2800" b="1" dirty="0">
                <a:solidFill>
                  <a:schemeClr val="tx1"/>
                </a:solidFill>
                <a:latin typeface="Calibri" panose="020F0502020204030204" pitchFamily="34" charset="0"/>
              </a:rPr>
              <a:t>* </a:t>
            </a:r>
            <a:r>
              <a:rPr lang="tr-TR" b="1" dirty="0">
                <a:solidFill>
                  <a:srgbClr val="C00000"/>
                </a:solidFill>
                <a:latin typeface="Calibri" panose="020F0502020204030204" pitchFamily="34" charset="0"/>
              </a:rPr>
              <a:t>Önceki dönemlerdeki dersleri tekrarlama veya ilk defa alma durumunda olan öğrenciler; öncelikle bu derslere kayıtlanmak zorundadır. Bu dersler farklı dönemlerden ise en alttaki dönem derslerinden başlamak şartı ile bulundukları döneme ait derslere kayıtlanır.</a:t>
            </a:r>
          </a:p>
          <a:p>
            <a:pPr marL="0" indent="0">
              <a:buNone/>
            </a:pPr>
            <a:endParaRPr lang="tr-TR" dirty="0">
              <a:latin typeface="Calibri" panose="020F0502020204030204" pitchFamily="34" charset="0"/>
            </a:endParaRPr>
          </a:p>
        </p:txBody>
      </p:sp>
      <p:sp>
        <p:nvSpPr>
          <p:cNvPr id="3" name="Başlık 2"/>
          <p:cNvSpPr>
            <a:spLocks noGrp="1"/>
          </p:cNvSpPr>
          <p:nvPr>
            <p:ph type="title"/>
          </p:nvPr>
        </p:nvSpPr>
        <p:spPr/>
        <p:txBody>
          <a:bodyPr/>
          <a:lstStyle/>
          <a:p>
            <a:endParaRPr lang="tr-TR" dirty="0">
              <a:latin typeface="Calibri" panose="020F0502020204030204" pitchFamily="34" charset="0"/>
            </a:endParaRPr>
          </a:p>
        </p:txBody>
      </p:sp>
    </p:spTree>
    <p:extLst>
      <p:ext uri="{BB962C8B-B14F-4D97-AF65-F5344CB8AC3E}">
        <p14:creationId xmlns:p14="http://schemas.microsoft.com/office/powerpoint/2010/main" val="2388925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2060848"/>
            <a:ext cx="7408333" cy="4098768"/>
          </a:xfrm>
        </p:spPr>
        <p:txBody>
          <a:bodyPr>
            <a:normAutofit/>
          </a:bodyPr>
          <a:lstStyle/>
          <a:p>
            <a:pPr marL="0" indent="0" algn="just">
              <a:buNone/>
            </a:pPr>
            <a:r>
              <a:rPr lang="tr-TR" sz="5400" b="1" dirty="0">
                <a:solidFill>
                  <a:schemeClr val="tx1"/>
                </a:solidFill>
                <a:latin typeface="Calibri" panose="020F0502020204030204" pitchFamily="34" charset="0"/>
              </a:rPr>
              <a:t> </a:t>
            </a:r>
            <a:r>
              <a:rPr lang="tr-TR" b="1" dirty="0">
                <a:solidFill>
                  <a:schemeClr val="tx1"/>
                </a:solidFill>
                <a:latin typeface="Calibri" panose="020F0502020204030204" pitchFamily="34" charset="0"/>
              </a:rPr>
              <a:t>*</a:t>
            </a:r>
            <a:r>
              <a:rPr lang="tr-TR" sz="2800" b="1" dirty="0" err="1">
                <a:solidFill>
                  <a:srgbClr val="C00000"/>
                </a:solidFill>
                <a:latin typeface="Calibri" panose="020F0502020204030204" pitchFamily="34" charset="0"/>
              </a:rPr>
              <a:t>GANO’su</a:t>
            </a:r>
            <a:r>
              <a:rPr lang="tr-TR" sz="2800" b="1" dirty="0">
                <a:solidFill>
                  <a:srgbClr val="C00000"/>
                </a:solidFill>
                <a:latin typeface="Calibri" panose="020F0502020204030204" pitchFamily="34" charset="0"/>
              </a:rPr>
              <a:t> 2,50-2,99 olan öğrenciler devam alıp başarısız oldukları dersler dahil dönemdeki AKTS kredi toplamını en fazla 10 (on) AKTS kredi kadar artırabilirler. </a:t>
            </a:r>
          </a:p>
        </p:txBody>
      </p:sp>
      <p:sp>
        <p:nvSpPr>
          <p:cNvPr id="3" name="Başlık 2"/>
          <p:cNvSpPr>
            <a:spLocks noGrp="1"/>
          </p:cNvSpPr>
          <p:nvPr>
            <p:ph type="title"/>
          </p:nvPr>
        </p:nvSpPr>
        <p:spPr/>
        <p:txBody>
          <a:bodyPr/>
          <a:lstStyle/>
          <a:p>
            <a:endParaRPr lang="tr-TR" dirty="0">
              <a:latin typeface="Calibri" panose="020F0502020204030204" pitchFamily="34" charset="0"/>
            </a:endParaRPr>
          </a:p>
        </p:txBody>
      </p:sp>
    </p:spTree>
    <p:extLst>
      <p:ext uri="{BB962C8B-B14F-4D97-AF65-F5344CB8AC3E}">
        <p14:creationId xmlns:p14="http://schemas.microsoft.com/office/powerpoint/2010/main" val="317190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just">
              <a:buNone/>
            </a:pPr>
            <a:r>
              <a:rPr lang="tr-TR" b="1" dirty="0">
                <a:solidFill>
                  <a:schemeClr val="tx1"/>
                </a:solidFill>
                <a:latin typeface="Calibri" panose="020F0502020204030204" pitchFamily="34" charset="0"/>
              </a:rPr>
              <a:t> *</a:t>
            </a:r>
            <a:r>
              <a:rPr lang="tr-TR" sz="2800" b="1" dirty="0" err="1">
                <a:solidFill>
                  <a:srgbClr val="C00000"/>
                </a:solidFill>
                <a:latin typeface="Calibri" panose="020F0502020204030204" pitchFamily="34" charset="0"/>
              </a:rPr>
              <a:t>GANO’su</a:t>
            </a:r>
            <a:r>
              <a:rPr lang="tr-TR" sz="2800" b="1" dirty="0">
                <a:solidFill>
                  <a:srgbClr val="C00000"/>
                </a:solidFill>
                <a:latin typeface="Calibri" panose="020F0502020204030204" pitchFamily="34" charset="0"/>
              </a:rPr>
              <a:t> 3,00-3,49 arası olan öğrenciler, öğrenciler devam alıp başarısız oldukları dersler dahil dönemdeki AKTS kredi toplamını en fazla 12 (</a:t>
            </a:r>
            <a:r>
              <a:rPr lang="tr-TR" sz="2800" b="1" dirty="0" err="1">
                <a:solidFill>
                  <a:srgbClr val="C00000"/>
                </a:solidFill>
                <a:latin typeface="Calibri" panose="020F0502020204030204" pitchFamily="34" charset="0"/>
              </a:rPr>
              <a:t>oniki</a:t>
            </a:r>
            <a:r>
              <a:rPr lang="tr-TR" sz="2800" b="1" dirty="0">
                <a:solidFill>
                  <a:srgbClr val="C00000"/>
                </a:solidFill>
                <a:latin typeface="Calibri" panose="020F0502020204030204" pitchFamily="34" charset="0"/>
              </a:rPr>
              <a:t>) AKTS artırabilirler.</a:t>
            </a:r>
          </a:p>
          <a:p>
            <a:endParaRPr lang="tr-TR" sz="2800" dirty="0">
              <a:latin typeface="Calibri" panose="020F0502020204030204" pitchFamily="34" charset="0"/>
            </a:endParaRPr>
          </a:p>
        </p:txBody>
      </p:sp>
      <p:sp>
        <p:nvSpPr>
          <p:cNvPr id="3" name="Başlık 2"/>
          <p:cNvSpPr>
            <a:spLocks noGrp="1"/>
          </p:cNvSpPr>
          <p:nvPr>
            <p:ph type="title"/>
          </p:nvPr>
        </p:nvSpPr>
        <p:spPr/>
        <p:txBody>
          <a:bodyPr/>
          <a:lstStyle/>
          <a:p>
            <a:endParaRPr lang="tr-TR">
              <a:latin typeface="Calibri" panose="020F0502020204030204" pitchFamily="34" charset="0"/>
            </a:endParaRPr>
          </a:p>
        </p:txBody>
      </p:sp>
    </p:spTree>
    <p:extLst>
      <p:ext uri="{BB962C8B-B14F-4D97-AF65-F5344CB8AC3E}">
        <p14:creationId xmlns:p14="http://schemas.microsoft.com/office/powerpoint/2010/main" val="638131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just">
              <a:buNone/>
            </a:pPr>
            <a:r>
              <a:rPr lang="tr-TR" b="1" dirty="0">
                <a:solidFill>
                  <a:srgbClr val="C00000"/>
                </a:solidFill>
                <a:latin typeface="Calibri" panose="020F0502020204030204" pitchFamily="34" charset="0"/>
              </a:rPr>
              <a:t> </a:t>
            </a:r>
            <a:r>
              <a:rPr lang="tr-TR" b="1" dirty="0">
                <a:solidFill>
                  <a:schemeClr val="tx1"/>
                </a:solidFill>
                <a:latin typeface="Calibri" panose="020F0502020204030204" pitchFamily="34" charset="0"/>
              </a:rPr>
              <a:t> *</a:t>
            </a:r>
            <a:r>
              <a:rPr lang="tr-TR" sz="2800" b="1" dirty="0" err="1">
                <a:solidFill>
                  <a:srgbClr val="C00000"/>
                </a:solidFill>
                <a:latin typeface="Calibri" panose="020F0502020204030204" pitchFamily="34" charset="0"/>
              </a:rPr>
              <a:t>GANO’su</a:t>
            </a:r>
            <a:r>
              <a:rPr lang="tr-TR" sz="2800" b="1" dirty="0">
                <a:solidFill>
                  <a:srgbClr val="C00000"/>
                </a:solidFill>
                <a:latin typeface="Calibri" panose="020F0502020204030204" pitchFamily="34" charset="0"/>
              </a:rPr>
              <a:t> 3,50 ve üzerinde olan </a:t>
            </a:r>
            <a:r>
              <a:rPr lang="tr-TR" sz="2800" b="1" dirty="0" smtClean="0">
                <a:solidFill>
                  <a:srgbClr val="C00000"/>
                </a:solidFill>
                <a:latin typeface="Calibri" panose="020F0502020204030204" pitchFamily="34" charset="0"/>
              </a:rPr>
              <a:t>öğrenciler en </a:t>
            </a:r>
            <a:r>
              <a:rPr lang="tr-TR" sz="2800" b="1" dirty="0">
                <a:solidFill>
                  <a:srgbClr val="C00000"/>
                </a:solidFill>
                <a:latin typeface="Calibri" panose="020F0502020204030204" pitchFamily="34" charset="0"/>
              </a:rPr>
              <a:t>fazla 15 AKTS kredi artırarak öğrenimlerini daha kısa sürede tamamlayabilir. </a:t>
            </a:r>
          </a:p>
          <a:p>
            <a:pPr marL="0" indent="0" algn="just">
              <a:buNone/>
            </a:pPr>
            <a:endParaRPr lang="tr-TR" b="1" dirty="0">
              <a:solidFill>
                <a:srgbClr val="C00000"/>
              </a:solidFill>
              <a:latin typeface="Calibri" panose="020F0502020204030204" pitchFamily="34" charset="0"/>
            </a:endParaRPr>
          </a:p>
          <a:p>
            <a:endParaRPr lang="tr-TR" dirty="0">
              <a:latin typeface="Calibri" panose="020F0502020204030204" pitchFamily="34" charset="0"/>
            </a:endParaRPr>
          </a:p>
        </p:txBody>
      </p:sp>
      <p:sp>
        <p:nvSpPr>
          <p:cNvPr id="3" name="Başlık 2"/>
          <p:cNvSpPr>
            <a:spLocks noGrp="1"/>
          </p:cNvSpPr>
          <p:nvPr>
            <p:ph type="title"/>
          </p:nvPr>
        </p:nvSpPr>
        <p:spPr/>
        <p:txBody>
          <a:bodyPr/>
          <a:lstStyle/>
          <a:p>
            <a:endParaRPr lang="tr-TR">
              <a:latin typeface="Calibri" panose="020F0502020204030204" pitchFamily="34" charset="0"/>
            </a:endParaRPr>
          </a:p>
        </p:txBody>
      </p:sp>
    </p:spTree>
    <p:extLst>
      <p:ext uri="{BB962C8B-B14F-4D97-AF65-F5344CB8AC3E}">
        <p14:creationId xmlns:p14="http://schemas.microsoft.com/office/powerpoint/2010/main" val="574761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2420888"/>
            <a:ext cx="7408333" cy="3450696"/>
          </a:xfrm>
        </p:spPr>
        <p:txBody>
          <a:bodyPr>
            <a:normAutofit fontScale="25000" lnSpcReduction="20000"/>
          </a:bodyPr>
          <a:lstStyle/>
          <a:p>
            <a:pPr marL="0" indent="0">
              <a:buNone/>
            </a:pPr>
            <a:r>
              <a:rPr lang="tr-TR" sz="12800" b="1" dirty="0">
                <a:solidFill>
                  <a:schemeClr val="tx1"/>
                </a:solidFill>
                <a:latin typeface="Calibri" panose="020F0502020204030204" pitchFamily="34" charset="0"/>
              </a:rPr>
              <a:t>Zorunlu dersler</a:t>
            </a:r>
          </a:p>
          <a:p>
            <a:pPr marL="0" indent="0">
              <a:buNone/>
            </a:pPr>
            <a:r>
              <a:rPr lang="tr-TR" sz="11200" b="1" dirty="0">
                <a:solidFill>
                  <a:srgbClr val="C00000"/>
                </a:solidFill>
                <a:latin typeface="Calibri" panose="020F0502020204030204" pitchFamily="34" charset="0"/>
              </a:rPr>
              <a:t>      Öğrencinin kaydolduğu programda almakla yükümlü olduğu derslerdir.</a:t>
            </a:r>
          </a:p>
          <a:p>
            <a:pPr marL="0" indent="0">
              <a:buNone/>
            </a:pPr>
            <a:endParaRPr lang="tr-TR" sz="11200" b="1" dirty="0">
              <a:solidFill>
                <a:schemeClr val="tx1"/>
              </a:solidFill>
              <a:latin typeface="Calibri" panose="020F0502020204030204" pitchFamily="34" charset="0"/>
            </a:endParaRPr>
          </a:p>
          <a:p>
            <a:pPr marL="0" indent="0">
              <a:buNone/>
            </a:pPr>
            <a:r>
              <a:rPr lang="tr-TR" sz="12800" b="1" dirty="0">
                <a:solidFill>
                  <a:schemeClr val="tx1"/>
                </a:solidFill>
                <a:latin typeface="Calibri" panose="020F0502020204030204" pitchFamily="34" charset="0"/>
              </a:rPr>
              <a:t>Ortak zorunlu dersler</a:t>
            </a:r>
            <a:endParaRPr lang="tr-TR" sz="12800" dirty="0">
              <a:solidFill>
                <a:schemeClr val="tx1"/>
              </a:solidFill>
              <a:latin typeface="Calibri" panose="020F0502020204030204" pitchFamily="34" charset="0"/>
            </a:endParaRPr>
          </a:p>
          <a:p>
            <a:pPr marL="0" indent="0">
              <a:buNone/>
            </a:pPr>
            <a:r>
              <a:rPr lang="tr-TR" sz="11200" dirty="0">
                <a:latin typeface="Calibri" panose="020F0502020204030204" pitchFamily="34" charset="0"/>
              </a:rPr>
              <a:t>      </a:t>
            </a:r>
            <a:r>
              <a:rPr lang="tr-TR" sz="11200" b="1" dirty="0">
                <a:solidFill>
                  <a:srgbClr val="C00000"/>
                </a:solidFill>
                <a:latin typeface="Calibri" panose="020F0502020204030204" pitchFamily="34" charset="0"/>
              </a:rPr>
              <a:t>Kanunun 5 inci maddesinin birinci fıkrasının (ı) bendinde yer alan; Atatürk İlkeleri ve İnkılâp Tarihi, Türk Dili ve Yabancı Dil dersleridir.</a:t>
            </a:r>
          </a:p>
          <a:p>
            <a:pPr marL="0" indent="0">
              <a:buNone/>
            </a:pPr>
            <a:endParaRPr lang="tr-TR" sz="11200" dirty="0">
              <a:latin typeface="Calibri" panose="020F0502020204030204" pitchFamily="34" charset="0"/>
            </a:endParaRPr>
          </a:p>
          <a:p>
            <a:pPr marL="0" indent="0">
              <a:buNone/>
            </a:pPr>
            <a:endParaRPr lang="tr-TR" dirty="0">
              <a:solidFill>
                <a:schemeClr val="tx1"/>
              </a:solidFill>
              <a:latin typeface="Calibri" panose="020F0502020204030204" pitchFamily="34" charset="0"/>
            </a:endParaRPr>
          </a:p>
        </p:txBody>
      </p:sp>
      <p:sp>
        <p:nvSpPr>
          <p:cNvPr id="3" name="Başlık 2"/>
          <p:cNvSpPr>
            <a:spLocks noGrp="1"/>
          </p:cNvSpPr>
          <p:nvPr>
            <p:ph type="title"/>
          </p:nvPr>
        </p:nvSpPr>
        <p:spPr/>
        <p:txBody>
          <a:bodyPr/>
          <a:lstStyle/>
          <a:p>
            <a:endParaRPr lang="tr-TR">
              <a:latin typeface="Calibri" panose="020F0502020204030204" pitchFamily="34" charset="0"/>
            </a:endParaRPr>
          </a:p>
        </p:txBody>
      </p:sp>
    </p:spTree>
    <p:extLst>
      <p:ext uri="{BB962C8B-B14F-4D97-AF65-F5344CB8AC3E}">
        <p14:creationId xmlns:p14="http://schemas.microsoft.com/office/powerpoint/2010/main" val="701188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2492896"/>
            <a:ext cx="7408333" cy="3450696"/>
          </a:xfrm>
        </p:spPr>
        <p:txBody>
          <a:bodyPr>
            <a:normAutofit/>
          </a:bodyPr>
          <a:lstStyle/>
          <a:p>
            <a:pPr marL="0" indent="0">
              <a:buNone/>
            </a:pPr>
            <a:r>
              <a:rPr lang="tr-TR" sz="3800" b="1" dirty="0">
                <a:solidFill>
                  <a:schemeClr val="tx1"/>
                </a:solidFill>
                <a:latin typeface="Calibri" panose="020F0502020204030204" pitchFamily="34" charset="0"/>
              </a:rPr>
              <a:t>Seçmeli dersler</a:t>
            </a:r>
          </a:p>
          <a:p>
            <a:pPr marL="0" indent="0">
              <a:buNone/>
            </a:pPr>
            <a:r>
              <a:rPr lang="tr-TR" sz="2800" b="1" dirty="0">
                <a:solidFill>
                  <a:srgbClr val="C00000"/>
                </a:solidFill>
                <a:latin typeface="Calibri" panose="020F0502020204030204" pitchFamily="34" charset="0"/>
              </a:rPr>
              <a:t>     Öğrencinin kaydolduğu programda yer alan, öğrencinin seçimine bağlı derslerdir</a:t>
            </a:r>
            <a:r>
              <a:rPr lang="tr-TR" sz="2800" b="1" dirty="0" smtClean="0">
                <a:solidFill>
                  <a:srgbClr val="C00000"/>
                </a:solidFill>
                <a:latin typeface="Calibri" panose="020F0502020204030204" pitchFamily="34" charset="0"/>
              </a:rPr>
              <a:t>. Her dönem için belirlenen sayıda seçmeli ders öğrenciler tarafından seçilmelidir.</a:t>
            </a:r>
            <a:endParaRPr lang="tr-TR" sz="2800" b="1" dirty="0">
              <a:solidFill>
                <a:srgbClr val="C00000"/>
              </a:solidFill>
              <a:latin typeface="Calibri" panose="020F0502020204030204" pitchFamily="34" charset="0"/>
            </a:endParaRPr>
          </a:p>
          <a:p>
            <a:pPr marL="0" indent="0">
              <a:buNone/>
            </a:pPr>
            <a:r>
              <a:rPr lang="tr-TR" b="1" dirty="0">
                <a:latin typeface="Calibri" panose="020F0502020204030204" pitchFamily="34" charset="0"/>
              </a:rPr>
              <a:t> </a:t>
            </a:r>
            <a:endParaRPr lang="tr-TR" dirty="0">
              <a:latin typeface="Calibri" panose="020F0502020204030204" pitchFamily="34" charset="0"/>
            </a:endParaRPr>
          </a:p>
          <a:p>
            <a:pPr marL="0" indent="0">
              <a:buNone/>
            </a:pPr>
            <a:endParaRPr lang="tr-TR" dirty="0">
              <a:latin typeface="Calibri" panose="020F0502020204030204" pitchFamily="34" charset="0"/>
            </a:endParaRPr>
          </a:p>
        </p:txBody>
      </p:sp>
      <p:sp>
        <p:nvSpPr>
          <p:cNvPr id="3" name="Başlık 2"/>
          <p:cNvSpPr>
            <a:spLocks noGrp="1"/>
          </p:cNvSpPr>
          <p:nvPr>
            <p:ph type="title"/>
          </p:nvPr>
        </p:nvSpPr>
        <p:spPr/>
        <p:txBody>
          <a:bodyPr/>
          <a:lstStyle/>
          <a:p>
            <a:endParaRPr lang="tr-TR">
              <a:latin typeface="Calibri" panose="020F0502020204030204" pitchFamily="34" charset="0"/>
            </a:endParaRPr>
          </a:p>
        </p:txBody>
      </p:sp>
    </p:spTree>
    <p:extLst>
      <p:ext uri="{BB962C8B-B14F-4D97-AF65-F5344CB8AC3E}">
        <p14:creationId xmlns:p14="http://schemas.microsoft.com/office/powerpoint/2010/main" val="2263514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99592" y="2492896"/>
            <a:ext cx="7408333" cy="3450696"/>
          </a:xfrm>
        </p:spPr>
        <p:txBody>
          <a:bodyPr>
            <a:normAutofit lnSpcReduction="10000"/>
          </a:bodyPr>
          <a:lstStyle/>
          <a:p>
            <a:pPr marL="0" indent="0" algn="just">
              <a:buNone/>
            </a:pPr>
            <a:r>
              <a:rPr lang="tr-TR" b="1" dirty="0">
                <a:solidFill>
                  <a:schemeClr val="tx1"/>
                </a:solidFill>
                <a:latin typeface="Calibri" panose="020F0502020204030204" pitchFamily="34" charset="0"/>
              </a:rPr>
              <a:t>*</a:t>
            </a:r>
            <a:r>
              <a:rPr lang="tr-TR" sz="2800" b="1" dirty="0">
                <a:solidFill>
                  <a:srgbClr val="C00000"/>
                </a:solidFill>
                <a:latin typeface="Calibri" panose="020F0502020204030204" pitchFamily="34" charset="0"/>
              </a:rPr>
              <a:t>Derslere devam durumu, dersin öğretim elemanınca yapılan yoklamalarla tespit edilir. Öğrencilerin; bir dersin dönem sonu sınavına girebilmeleri için teorik derslerin en az % 70’ine, ders uygulamalarının % 80’ine devam etmeleri zorunludur</a:t>
            </a:r>
            <a:r>
              <a:rPr lang="tr-TR" sz="2800" b="1" dirty="0" smtClean="0">
                <a:solidFill>
                  <a:srgbClr val="C00000"/>
                </a:solidFill>
                <a:latin typeface="Calibri" panose="020F0502020204030204" pitchFamily="34" charset="0"/>
              </a:rPr>
              <a:t>.</a:t>
            </a:r>
          </a:p>
          <a:p>
            <a:pPr marL="0" indent="0" algn="just">
              <a:buNone/>
            </a:pPr>
            <a:r>
              <a:rPr lang="tr-TR" sz="2000" b="1" dirty="0" smtClean="0">
                <a:solidFill>
                  <a:srgbClr val="C00000"/>
                </a:solidFill>
                <a:latin typeface="Calibri" panose="020F0502020204030204" pitchFamily="34" charset="0"/>
              </a:rPr>
              <a:t>(COVİD-19 </a:t>
            </a:r>
            <a:r>
              <a:rPr lang="tr-TR" sz="2000" b="1" dirty="0" err="1" smtClean="0">
                <a:solidFill>
                  <a:srgbClr val="C00000"/>
                </a:solidFill>
                <a:latin typeface="Calibri" panose="020F0502020204030204" pitchFamily="34" charset="0"/>
              </a:rPr>
              <a:t>pandemisi</a:t>
            </a:r>
            <a:r>
              <a:rPr lang="tr-TR" sz="2000" b="1" dirty="0" smtClean="0">
                <a:solidFill>
                  <a:srgbClr val="C00000"/>
                </a:solidFill>
                <a:latin typeface="Calibri" panose="020F0502020204030204" pitchFamily="34" charset="0"/>
              </a:rPr>
              <a:t> nedeniyle Üniversitemiz Senatosu tarafından 2021-2022 Güz yarıyılı ile sınırlı olmak kaydıyla devam zorunluluğu en az %50 olarak belirlenmiştir.)</a:t>
            </a:r>
            <a:endParaRPr lang="tr-TR" sz="2000" b="1" dirty="0">
              <a:solidFill>
                <a:srgbClr val="C00000"/>
              </a:solidFill>
              <a:latin typeface="Calibri" panose="020F0502020204030204" pitchFamily="34" charset="0"/>
            </a:endParaRPr>
          </a:p>
          <a:p>
            <a:pPr marL="0" indent="0">
              <a:buNone/>
            </a:pPr>
            <a:endParaRPr lang="tr-TR" dirty="0">
              <a:latin typeface="Calibri" panose="020F0502020204030204" pitchFamily="34" charset="0"/>
            </a:endParaRPr>
          </a:p>
        </p:txBody>
      </p:sp>
      <p:sp>
        <p:nvSpPr>
          <p:cNvPr id="3" name="Başlık 2"/>
          <p:cNvSpPr>
            <a:spLocks noGrp="1"/>
          </p:cNvSpPr>
          <p:nvPr>
            <p:ph type="title"/>
          </p:nvPr>
        </p:nvSpPr>
        <p:spPr>
          <a:xfrm>
            <a:off x="179512" y="908720"/>
            <a:ext cx="8229600" cy="1252728"/>
          </a:xfrm>
        </p:spPr>
        <p:txBody>
          <a:bodyPr>
            <a:normAutofit/>
          </a:bodyPr>
          <a:lstStyle/>
          <a:p>
            <a:r>
              <a:rPr lang="tr-TR" sz="3600" b="1" dirty="0">
                <a:solidFill>
                  <a:schemeClr val="tx1"/>
                </a:solidFill>
                <a:latin typeface="Calibri" panose="020F0502020204030204" pitchFamily="34" charset="0"/>
              </a:rPr>
              <a:t>Derslere devam durumu</a:t>
            </a:r>
            <a:endParaRPr lang="tr-TR" sz="3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752627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99592" y="2492896"/>
            <a:ext cx="7408333" cy="3816424"/>
          </a:xfrm>
        </p:spPr>
        <p:txBody>
          <a:bodyPr>
            <a:normAutofit/>
          </a:bodyPr>
          <a:lstStyle/>
          <a:p>
            <a:pPr marL="0" indent="0" algn="just">
              <a:buNone/>
            </a:pPr>
            <a:r>
              <a:rPr lang="tr-TR" b="1" dirty="0">
                <a:solidFill>
                  <a:schemeClr val="tx1"/>
                </a:solidFill>
                <a:latin typeface="Calibri" panose="020F0502020204030204" pitchFamily="34" charset="0"/>
              </a:rPr>
              <a:t>*</a:t>
            </a:r>
            <a:r>
              <a:rPr lang="tr-TR" dirty="0">
                <a:latin typeface="Calibri" panose="020F0502020204030204" pitchFamily="34" charset="0"/>
              </a:rPr>
              <a:t> </a:t>
            </a:r>
            <a:r>
              <a:rPr lang="tr-TR" sz="2800" b="1" dirty="0">
                <a:solidFill>
                  <a:srgbClr val="C00000"/>
                </a:solidFill>
                <a:latin typeface="Calibri" panose="020F0502020204030204" pitchFamily="34" charset="0"/>
              </a:rPr>
              <a:t>Bir dersin başarı puanı </a:t>
            </a:r>
            <a:r>
              <a:rPr lang="tr-TR" sz="2800" b="1" dirty="0" err="1" smtClean="0">
                <a:solidFill>
                  <a:srgbClr val="C00000"/>
                </a:solidFill>
                <a:latin typeface="Calibri" panose="020F0502020204030204" pitchFamily="34" charset="0"/>
              </a:rPr>
              <a:t>arasınav</a:t>
            </a:r>
            <a:r>
              <a:rPr lang="tr-TR" sz="2800" b="1" dirty="0" smtClean="0">
                <a:solidFill>
                  <a:srgbClr val="C00000"/>
                </a:solidFill>
                <a:latin typeface="Calibri" panose="020F0502020204030204" pitchFamily="34" charset="0"/>
              </a:rPr>
              <a:t> etkinliklerinden alınacak  </a:t>
            </a:r>
            <a:r>
              <a:rPr lang="tr-TR" sz="2800" b="1" dirty="0">
                <a:solidFill>
                  <a:srgbClr val="C00000"/>
                </a:solidFill>
                <a:latin typeface="Calibri" panose="020F0502020204030204" pitchFamily="34" charset="0"/>
              </a:rPr>
              <a:t>puanının %40’ı ile dönem sonu(final) veya bütünleme sınavından alınan puanın %60 ı toplanarak bulunur.</a:t>
            </a:r>
          </a:p>
          <a:p>
            <a:pPr marL="0" indent="0" algn="just">
              <a:buNone/>
            </a:pPr>
            <a:r>
              <a:rPr lang="tr-TR" b="1" dirty="0">
                <a:solidFill>
                  <a:schemeClr val="tx1"/>
                </a:solidFill>
                <a:latin typeface="Calibri" panose="020F0502020204030204" pitchFamily="34" charset="0"/>
              </a:rPr>
              <a:t>*</a:t>
            </a:r>
            <a:r>
              <a:rPr lang="tr-TR" sz="2800" b="1" dirty="0">
                <a:solidFill>
                  <a:srgbClr val="002060"/>
                </a:solidFill>
                <a:latin typeface="Calibri" panose="020F0502020204030204" pitchFamily="34" charset="0"/>
              </a:rPr>
              <a:t>Bir dersten başarılı sayılabilmek için; dönem sonu veya bütünleme sınav puanının en az 50, </a:t>
            </a:r>
            <a:r>
              <a:rPr lang="tr-TR" sz="2800" b="1" dirty="0" smtClean="0">
                <a:solidFill>
                  <a:srgbClr val="002060"/>
                </a:solidFill>
                <a:latin typeface="Calibri" panose="020F0502020204030204" pitchFamily="34" charset="0"/>
              </a:rPr>
              <a:t>genel başarı </a:t>
            </a:r>
            <a:r>
              <a:rPr lang="tr-TR" sz="2800" b="1" dirty="0">
                <a:solidFill>
                  <a:srgbClr val="002060"/>
                </a:solidFill>
                <a:latin typeface="Calibri" panose="020F0502020204030204" pitchFamily="34" charset="0"/>
              </a:rPr>
              <a:t>puanının </a:t>
            </a:r>
            <a:r>
              <a:rPr lang="tr-TR" sz="2800" b="1" dirty="0" smtClean="0">
                <a:solidFill>
                  <a:srgbClr val="002060"/>
                </a:solidFill>
                <a:latin typeface="Calibri" panose="020F0502020204030204" pitchFamily="34" charset="0"/>
              </a:rPr>
              <a:t>ise en </a:t>
            </a:r>
            <a:r>
              <a:rPr lang="tr-TR" sz="2800" b="1" dirty="0">
                <a:solidFill>
                  <a:srgbClr val="002060"/>
                </a:solidFill>
                <a:latin typeface="Calibri" panose="020F0502020204030204" pitchFamily="34" charset="0"/>
              </a:rPr>
              <a:t>az 60 olması zorunludur.</a:t>
            </a:r>
          </a:p>
          <a:p>
            <a:pPr marL="0" indent="0">
              <a:buNone/>
            </a:pPr>
            <a:endParaRPr lang="tr-TR" sz="2800" b="1" dirty="0">
              <a:solidFill>
                <a:srgbClr val="002060"/>
              </a:solidFill>
              <a:latin typeface="Calibri" panose="020F0502020204030204" pitchFamily="34" charset="0"/>
            </a:endParaRPr>
          </a:p>
        </p:txBody>
      </p:sp>
      <p:sp>
        <p:nvSpPr>
          <p:cNvPr id="3" name="Başlık 2"/>
          <p:cNvSpPr>
            <a:spLocks noGrp="1"/>
          </p:cNvSpPr>
          <p:nvPr>
            <p:ph type="title"/>
          </p:nvPr>
        </p:nvSpPr>
        <p:spPr>
          <a:xfrm>
            <a:off x="0" y="836712"/>
            <a:ext cx="8229600" cy="1290472"/>
          </a:xfrm>
        </p:spPr>
        <p:txBody>
          <a:bodyPr>
            <a:normAutofit/>
          </a:bodyPr>
          <a:lstStyle/>
          <a:p>
            <a:r>
              <a:rPr lang="tr-TR" sz="3600" b="1" dirty="0">
                <a:solidFill>
                  <a:schemeClr val="tx1"/>
                </a:solidFill>
                <a:latin typeface="Calibri" panose="020F0502020204030204" pitchFamily="34" charset="0"/>
              </a:rPr>
              <a:t>Başarı Puanı</a:t>
            </a:r>
            <a:endParaRPr lang="tr-TR" sz="3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48431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412776"/>
            <a:ext cx="7772400" cy="1780108"/>
          </a:xfrm>
        </p:spPr>
        <p:txBody>
          <a:bodyPr/>
          <a:lstStyle/>
          <a:p>
            <a:r>
              <a:rPr lang="tr-TR" b="1" dirty="0">
                <a:solidFill>
                  <a:schemeClr val="tx1">
                    <a:lumMod val="95000"/>
                    <a:lumOff val="5000"/>
                  </a:schemeClr>
                </a:solidFill>
                <a:latin typeface="Calibri" panose="020F0502020204030204" pitchFamily="34" charset="0"/>
              </a:rPr>
              <a:t>AKTS Kredisi Nedir?</a:t>
            </a:r>
            <a:r>
              <a:rPr lang="tr-TR" dirty="0">
                <a:latin typeface="Calibri" panose="020F0502020204030204" pitchFamily="34" charset="0"/>
              </a:rPr>
              <a:t/>
            </a:r>
            <a:br>
              <a:rPr lang="tr-TR" dirty="0">
                <a:latin typeface="Calibri" panose="020F0502020204030204" pitchFamily="34" charset="0"/>
              </a:rPr>
            </a:br>
            <a:endParaRPr lang="tr-TR" dirty="0">
              <a:latin typeface="Calibri" panose="020F0502020204030204" pitchFamily="34" charset="0"/>
            </a:endParaRPr>
          </a:p>
        </p:txBody>
      </p:sp>
      <p:sp>
        <p:nvSpPr>
          <p:cNvPr id="3" name="Alt Başlık 2"/>
          <p:cNvSpPr>
            <a:spLocks noGrp="1"/>
          </p:cNvSpPr>
          <p:nvPr>
            <p:ph type="subTitle" idx="1"/>
          </p:nvPr>
        </p:nvSpPr>
        <p:spPr>
          <a:xfrm>
            <a:off x="1331640" y="2780928"/>
            <a:ext cx="6400800" cy="1473200"/>
          </a:xfrm>
        </p:spPr>
        <p:txBody>
          <a:bodyPr>
            <a:noAutofit/>
          </a:bodyPr>
          <a:lstStyle/>
          <a:p>
            <a:pPr algn="just"/>
            <a:r>
              <a:rPr lang="tr-TR" sz="2800" b="1" dirty="0">
                <a:solidFill>
                  <a:srgbClr val="C00000"/>
                </a:solidFill>
                <a:latin typeface="Calibri" panose="020F0502020204030204" pitchFamily="34" charset="0"/>
                <a:cs typeface="Arial" pitchFamily="34" charset="0"/>
              </a:rPr>
              <a:t>      Hedeflenen öğrenme çıktılarına ulaşabilmek amacıyla </a:t>
            </a:r>
            <a:r>
              <a:rPr lang="en-US" sz="2800" b="1" dirty="0">
                <a:solidFill>
                  <a:srgbClr val="C00000"/>
                </a:solidFill>
                <a:latin typeface="Calibri" panose="020F0502020204030204" pitchFamily="34" charset="0"/>
                <a:cs typeface="Arial" pitchFamily="34" charset="0"/>
              </a:rPr>
              <a:t>her </a:t>
            </a:r>
            <a:r>
              <a:rPr lang="en-US" sz="2800" b="1" dirty="0" err="1">
                <a:solidFill>
                  <a:srgbClr val="C00000"/>
                </a:solidFill>
                <a:latin typeface="Calibri" panose="020F0502020204030204" pitchFamily="34" charset="0"/>
                <a:cs typeface="Arial" pitchFamily="34" charset="0"/>
              </a:rPr>
              <a:t>bir</a:t>
            </a:r>
            <a:r>
              <a:rPr lang="en-US" sz="2800" b="1" dirty="0">
                <a:solidFill>
                  <a:srgbClr val="C00000"/>
                </a:solidFill>
                <a:latin typeface="Calibri" panose="020F0502020204030204" pitchFamily="34" charset="0"/>
                <a:cs typeface="Arial" pitchFamily="34" charset="0"/>
              </a:rPr>
              <a:t> </a:t>
            </a:r>
            <a:r>
              <a:rPr lang="en-US" sz="2800" b="1" dirty="0" err="1">
                <a:solidFill>
                  <a:srgbClr val="C00000"/>
                </a:solidFill>
                <a:latin typeface="Calibri" panose="020F0502020204030204" pitchFamily="34" charset="0"/>
                <a:cs typeface="Arial" pitchFamily="34" charset="0"/>
              </a:rPr>
              <a:t>ders</a:t>
            </a:r>
            <a:r>
              <a:rPr lang="tr-TR" sz="2800" b="1" dirty="0">
                <a:solidFill>
                  <a:srgbClr val="C00000"/>
                </a:solidFill>
                <a:latin typeface="Calibri" panose="020F0502020204030204" pitchFamily="34" charset="0"/>
                <a:cs typeface="Arial" pitchFamily="34" charset="0"/>
              </a:rPr>
              <a:t>in</a:t>
            </a:r>
            <a:r>
              <a:rPr lang="en-US" sz="2800" b="1" dirty="0">
                <a:solidFill>
                  <a:srgbClr val="C00000"/>
                </a:solidFill>
                <a:latin typeface="Calibri" panose="020F0502020204030204" pitchFamily="34" charset="0"/>
                <a:cs typeface="Arial" pitchFamily="34" charset="0"/>
              </a:rPr>
              <a:t> </a:t>
            </a:r>
            <a:r>
              <a:rPr lang="en-US" sz="2800" b="1" dirty="0" err="1">
                <a:solidFill>
                  <a:srgbClr val="C00000"/>
                </a:solidFill>
                <a:latin typeface="Calibri" panose="020F0502020204030204" pitchFamily="34" charset="0"/>
                <a:cs typeface="Arial" pitchFamily="34" charset="0"/>
              </a:rPr>
              <a:t>tamamla</a:t>
            </a:r>
            <a:r>
              <a:rPr lang="tr-TR" sz="2800" b="1" dirty="0">
                <a:solidFill>
                  <a:srgbClr val="C00000"/>
                </a:solidFill>
                <a:latin typeface="Calibri" panose="020F0502020204030204" pitchFamily="34" charset="0"/>
                <a:cs typeface="Arial" pitchFamily="34" charset="0"/>
              </a:rPr>
              <a:t>n</a:t>
            </a:r>
            <a:r>
              <a:rPr lang="en-US" sz="2800" b="1" dirty="0" err="1">
                <a:solidFill>
                  <a:srgbClr val="C00000"/>
                </a:solidFill>
                <a:latin typeface="Calibri" panose="020F0502020204030204" pitchFamily="34" charset="0"/>
                <a:cs typeface="Arial" pitchFamily="34" charset="0"/>
              </a:rPr>
              <a:t>ması</a:t>
            </a:r>
            <a:r>
              <a:rPr lang="en-US" sz="2800" b="1" dirty="0">
                <a:solidFill>
                  <a:srgbClr val="C00000"/>
                </a:solidFill>
                <a:latin typeface="Calibri" panose="020F0502020204030204" pitchFamily="34" charset="0"/>
                <a:cs typeface="Arial" pitchFamily="34" charset="0"/>
              </a:rPr>
              <a:t> </a:t>
            </a:r>
            <a:r>
              <a:rPr lang="tr-TR" sz="2800" b="1" dirty="0">
                <a:solidFill>
                  <a:srgbClr val="C00000"/>
                </a:solidFill>
                <a:latin typeface="Calibri" panose="020F0502020204030204" pitchFamily="34" charset="0"/>
                <a:cs typeface="Arial" pitchFamily="34" charset="0"/>
              </a:rPr>
              <a:t>için gerekli öğrenci iş yükünü gösteren sayısal değerdir.</a:t>
            </a:r>
          </a:p>
          <a:p>
            <a:pPr algn="just"/>
            <a:endParaRPr lang="tr-TR" sz="2800" dirty="0">
              <a:latin typeface="Calibri" panose="020F0502020204030204" pitchFamily="34" charset="0"/>
            </a:endParaRPr>
          </a:p>
        </p:txBody>
      </p:sp>
    </p:spTree>
    <p:extLst>
      <p:ext uri="{BB962C8B-B14F-4D97-AF65-F5344CB8AC3E}">
        <p14:creationId xmlns:p14="http://schemas.microsoft.com/office/powerpoint/2010/main" val="202409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just"/>
            <a:r>
              <a:rPr lang="tr-TR" dirty="0"/>
              <a:t>Tarihi olaylar arasında sebep sonuç ilişkisi kurabilen, tarihi bir temelden kaynaklanan günlük sorunlara tarihi açıdan bakabilen ve tarihi çıkarımlarda bulunabilen, sürekli kendini yenileyebilen, bilgiye ulaşabilen eğitim kurumlarında öğretmen, kamu ve özel kurumlarda araştırmacı olarak görev alabilecek becerileri kazanmasına yardım etmek.</a:t>
            </a:r>
          </a:p>
        </p:txBody>
      </p:sp>
      <p:sp>
        <p:nvSpPr>
          <p:cNvPr id="3" name="Unvan 2"/>
          <p:cNvSpPr>
            <a:spLocks noGrp="1"/>
          </p:cNvSpPr>
          <p:nvPr>
            <p:ph type="title"/>
          </p:nvPr>
        </p:nvSpPr>
        <p:spPr/>
        <p:txBody>
          <a:bodyPr/>
          <a:lstStyle/>
          <a:p>
            <a:r>
              <a:rPr lang="tr-TR" dirty="0" smtClean="0"/>
              <a:t>HEDEF</a:t>
            </a:r>
            <a:endParaRPr lang="tr-TR" dirty="0"/>
          </a:p>
        </p:txBody>
      </p:sp>
    </p:spTree>
    <p:extLst>
      <p:ext uri="{BB962C8B-B14F-4D97-AF65-F5344CB8AC3E}">
        <p14:creationId xmlns:p14="http://schemas.microsoft.com/office/powerpoint/2010/main" val="2604522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492896"/>
            <a:ext cx="7408333" cy="3633267"/>
          </a:xfrm>
        </p:spPr>
        <p:txBody>
          <a:bodyPr>
            <a:normAutofit/>
          </a:bodyPr>
          <a:lstStyle/>
          <a:p>
            <a:pPr marL="0" indent="0" algn="just">
              <a:buNone/>
            </a:pPr>
            <a:r>
              <a:rPr lang="tr-TR" sz="2800" b="1" dirty="0">
                <a:solidFill>
                  <a:srgbClr val="C00000"/>
                </a:solidFill>
                <a:latin typeface="Calibri" panose="020F0502020204030204" pitchFamily="34" charset="0"/>
              </a:rPr>
              <a:t>      Bir dönemde öngörülecek derslerin AKTS kredisi toplamı 30’dur. Bir akademik yılda derslerin </a:t>
            </a:r>
            <a:r>
              <a:rPr lang="tr-TR" sz="2800" b="1" dirty="0" smtClean="0">
                <a:solidFill>
                  <a:srgbClr val="C00000"/>
                </a:solidFill>
                <a:latin typeface="Calibri" panose="020F0502020204030204" pitchFamily="34" charset="0"/>
              </a:rPr>
              <a:t>toplam AKTS </a:t>
            </a:r>
            <a:r>
              <a:rPr lang="tr-TR" sz="2800" b="1" dirty="0">
                <a:solidFill>
                  <a:srgbClr val="C00000"/>
                </a:solidFill>
                <a:latin typeface="Calibri" panose="020F0502020204030204" pitchFamily="34" charset="0"/>
              </a:rPr>
              <a:t>kredisi 60 olmalıdır.</a:t>
            </a:r>
            <a:endParaRPr lang="tr-TR" sz="2800" dirty="0">
              <a:solidFill>
                <a:schemeClr val="tx1"/>
              </a:solidFill>
              <a:latin typeface="Calibri" panose="020F0502020204030204" pitchFamily="34" charset="0"/>
            </a:endParaRPr>
          </a:p>
        </p:txBody>
      </p:sp>
      <p:sp>
        <p:nvSpPr>
          <p:cNvPr id="3" name="Başlık 2"/>
          <p:cNvSpPr>
            <a:spLocks noGrp="1"/>
          </p:cNvSpPr>
          <p:nvPr>
            <p:ph type="title"/>
          </p:nvPr>
        </p:nvSpPr>
        <p:spPr>
          <a:xfrm>
            <a:off x="539552" y="548680"/>
            <a:ext cx="8229600" cy="1252728"/>
          </a:xfrm>
        </p:spPr>
        <p:txBody>
          <a:bodyPr>
            <a:normAutofit fontScale="90000"/>
          </a:bodyPr>
          <a:lstStyle/>
          <a:p>
            <a:pPr marL="0" indent="0"/>
            <a:r>
              <a:rPr lang="tr-TR" sz="2800" b="1" dirty="0">
                <a:solidFill>
                  <a:schemeClr val="tx1"/>
                </a:solidFill>
                <a:latin typeface="Calibri" panose="020F0502020204030204" pitchFamily="34" charset="0"/>
              </a:rPr>
              <a:t> </a:t>
            </a:r>
            <a:r>
              <a:rPr lang="tr-TR" sz="3200" b="1" dirty="0">
                <a:solidFill>
                  <a:schemeClr val="tx1"/>
                </a:solidFill>
                <a:latin typeface="Calibri" panose="020F0502020204030204" pitchFamily="34" charset="0"/>
              </a:rPr>
              <a:t>Bir dönemde öngörülecek derslerin AKTS kredisi </a:t>
            </a:r>
            <a:br>
              <a:rPr lang="tr-TR" sz="3200" b="1" dirty="0">
                <a:solidFill>
                  <a:schemeClr val="tx1"/>
                </a:solidFill>
                <a:latin typeface="Calibri" panose="020F0502020204030204" pitchFamily="34" charset="0"/>
              </a:rPr>
            </a:br>
            <a:r>
              <a:rPr lang="tr-TR" sz="3200" b="1" dirty="0">
                <a:solidFill>
                  <a:schemeClr val="tx1"/>
                </a:solidFill>
                <a:latin typeface="Calibri" panose="020F0502020204030204" pitchFamily="34" charset="0"/>
              </a:rPr>
              <a:t>toplamı ne kadar olmalıdır? </a:t>
            </a:r>
            <a:endParaRPr lang="tr-TR" sz="3200" dirty="0">
              <a:latin typeface="Calibri" panose="020F0502020204030204" pitchFamily="34" charset="0"/>
            </a:endParaRPr>
          </a:p>
        </p:txBody>
      </p:sp>
    </p:spTree>
    <p:extLst>
      <p:ext uri="{BB962C8B-B14F-4D97-AF65-F5344CB8AC3E}">
        <p14:creationId xmlns:p14="http://schemas.microsoft.com/office/powerpoint/2010/main" val="2862781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r>
              <a:rPr lang="tr-TR" sz="2800" b="1" dirty="0">
                <a:solidFill>
                  <a:srgbClr val="C00000"/>
                </a:solidFill>
                <a:latin typeface="Calibri" panose="020F0502020204030204" pitchFamily="34" charset="0"/>
              </a:rPr>
              <a:t>      Dersin haftalık </a:t>
            </a:r>
            <a:r>
              <a:rPr lang="tr-TR" sz="2800" b="1" dirty="0" smtClean="0">
                <a:solidFill>
                  <a:srgbClr val="C00000"/>
                </a:solidFill>
                <a:latin typeface="Calibri" panose="020F0502020204030204" pitchFamily="34" charset="0"/>
              </a:rPr>
              <a:t>teorik </a:t>
            </a:r>
            <a:r>
              <a:rPr lang="tr-TR" sz="2800" b="1" dirty="0">
                <a:solidFill>
                  <a:srgbClr val="C00000"/>
                </a:solidFill>
                <a:latin typeface="Calibri" panose="020F0502020204030204" pitchFamily="34" charset="0"/>
              </a:rPr>
              <a:t>ders </a:t>
            </a:r>
            <a:r>
              <a:rPr lang="tr-TR" sz="2800" b="1" dirty="0" smtClean="0">
                <a:solidFill>
                  <a:srgbClr val="C00000"/>
                </a:solidFill>
                <a:latin typeface="Calibri" panose="020F0502020204030204" pitchFamily="34" charset="0"/>
              </a:rPr>
              <a:t>saatlerinin tamamı ile uygulama dersinin haftalık saatlerinin yarısını ifade </a:t>
            </a:r>
            <a:r>
              <a:rPr lang="tr-TR" sz="2800" b="1" dirty="0">
                <a:solidFill>
                  <a:srgbClr val="C00000"/>
                </a:solidFill>
                <a:latin typeface="Calibri" panose="020F0502020204030204" pitchFamily="34" charset="0"/>
              </a:rPr>
              <a:t>eder.</a:t>
            </a:r>
          </a:p>
          <a:p>
            <a:pPr marL="0" indent="0" algn="just">
              <a:buNone/>
            </a:pPr>
            <a:endParaRPr lang="tr-TR" sz="2800" b="1" dirty="0">
              <a:solidFill>
                <a:srgbClr val="C00000"/>
              </a:solidFill>
              <a:latin typeface="Calibri" panose="020F0502020204030204" pitchFamily="34" charset="0"/>
            </a:endParaRPr>
          </a:p>
          <a:p>
            <a:pPr marL="0" indent="0" algn="just">
              <a:buNone/>
            </a:pPr>
            <a:endParaRPr lang="tr-TR" sz="2800" b="1" dirty="0">
              <a:solidFill>
                <a:srgbClr val="C00000"/>
              </a:solidFill>
              <a:latin typeface="Calibri" panose="020F0502020204030204" pitchFamily="34" charset="0"/>
            </a:endParaRPr>
          </a:p>
          <a:p>
            <a:pPr marL="0" indent="0" algn="just">
              <a:buNone/>
            </a:pPr>
            <a:endParaRPr lang="tr-TR" sz="2800" b="1" dirty="0">
              <a:solidFill>
                <a:srgbClr val="C00000"/>
              </a:solidFill>
              <a:latin typeface="Calibri" panose="020F0502020204030204" pitchFamily="34" charset="0"/>
            </a:endParaRPr>
          </a:p>
          <a:p>
            <a:pPr algn="just"/>
            <a:endParaRPr lang="tr-TR" dirty="0">
              <a:latin typeface="Calibri" panose="020F0502020204030204" pitchFamily="34" charset="0"/>
            </a:endParaRPr>
          </a:p>
        </p:txBody>
      </p:sp>
      <p:sp>
        <p:nvSpPr>
          <p:cNvPr id="3" name="Başlık 2"/>
          <p:cNvSpPr>
            <a:spLocks noGrp="1"/>
          </p:cNvSpPr>
          <p:nvPr>
            <p:ph type="title"/>
          </p:nvPr>
        </p:nvSpPr>
        <p:spPr>
          <a:xfrm>
            <a:off x="467544" y="836712"/>
            <a:ext cx="8229600" cy="1252728"/>
          </a:xfrm>
        </p:spPr>
        <p:txBody>
          <a:bodyPr>
            <a:normAutofit fontScale="90000"/>
          </a:bodyPr>
          <a:lstStyle/>
          <a:p>
            <a:r>
              <a:rPr lang="tr-TR" sz="3200" b="1" dirty="0">
                <a:solidFill>
                  <a:schemeClr val="tx1"/>
                </a:solidFill>
                <a:latin typeface="Calibri" panose="020F0502020204030204" pitchFamily="34" charset="0"/>
              </a:rPr>
              <a:t/>
            </a:r>
            <a:br>
              <a:rPr lang="tr-TR" sz="3200" b="1" dirty="0">
                <a:solidFill>
                  <a:schemeClr val="tx1"/>
                </a:solidFill>
                <a:latin typeface="Calibri" panose="020F0502020204030204" pitchFamily="34" charset="0"/>
              </a:rPr>
            </a:br>
            <a:r>
              <a:rPr lang="tr-TR" sz="3600" b="1" dirty="0">
                <a:solidFill>
                  <a:schemeClr val="tx1"/>
                </a:solidFill>
                <a:latin typeface="Calibri" panose="020F0502020204030204" pitchFamily="34" charset="0"/>
              </a:rPr>
              <a:t>Bir  Dersin kredi  değeri Nedir?</a:t>
            </a:r>
            <a:br>
              <a:rPr lang="tr-TR" sz="3600" b="1" dirty="0">
                <a:solidFill>
                  <a:schemeClr val="tx1"/>
                </a:solidFill>
                <a:latin typeface="Calibri" panose="020F0502020204030204" pitchFamily="34" charset="0"/>
              </a:rPr>
            </a:br>
            <a:endParaRPr lang="tr-TR" sz="36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4124228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just">
              <a:buNone/>
            </a:pPr>
            <a:r>
              <a:rPr lang="tr-TR" sz="2800" b="1" dirty="0">
                <a:solidFill>
                  <a:srgbClr val="C00000"/>
                </a:solidFill>
                <a:latin typeface="Calibri" panose="020F0502020204030204" pitchFamily="34" charset="0"/>
              </a:rPr>
              <a:t>      Öğrencilerin laboratuvar, </a:t>
            </a:r>
            <a:r>
              <a:rPr lang="tr-TR" sz="2800" b="1" dirty="0" err="1" smtClean="0">
                <a:solidFill>
                  <a:srgbClr val="C00000"/>
                </a:solidFill>
                <a:latin typeface="Calibri" panose="020F0502020204030204" pitchFamily="34" charset="0"/>
              </a:rPr>
              <a:t>quiz</a:t>
            </a:r>
            <a:r>
              <a:rPr lang="tr-TR" sz="2800" b="1" dirty="0" smtClean="0">
                <a:solidFill>
                  <a:srgbClr val="C00000"/>
                </a:solidFill>
                <a:latin typeface="Calibri" panose="020F0502020204030204" pitchFamily="34" charset="0"/>
              </a:rPr>
              <a:t>, ödev </a:t>
            </a:r>
            <a:r>
              <a:rPr lang="tr-TR" sz="2800" b="1" dirty="0">
                <a:solidFill>
                  <a:srgbClr val="C00000"/>
                </a:solidFill>
                <a:latin typeface="Calibri" panose="020F0502020204030204" pitchFamily="34" charset="0"/>
              </a:rPr>
              <a:t>ve benzeri dönem içi çalışmaları ile ara sınav, dönem sonu sınavı ve bütünleme sınavı notlarının ağırlıklarına göre belirlenen başarı not  ortalamasını, o dersi alan öğrencilerin başarı düzeyine göre belirleyen sistemdir.</a:t>
            </a:r>
          </a:p>
          <a:p>
            <a:pPr algn="just"/>
            <a:endParaRPr lang="tr-TR" sz="2800" b="1" dirty="0">
              <a:solidFill>
                <a:srgbClr val="C00000"/>
              </a:solidFill>
              <a:latin typeface="Calibri" panose="020F0502020204030204" pitchFamily="34" charset="0"/>
            </a:endParaRPr>
          </a:p>
          <a:p>
            <a:pPr marL="0" indent="0">
              <a:buNone/>
            </a:pPr>
            <a:endParaRPr lang="tr-TR" dirty="0">
              <a:latin typeface="Calibri" panose="020F0502020204030204" pitchFamily="34" charset="0"/>
            </a:endParaRPr>
          </a:p>
        </p:txBody>
      </p:sp>
      <p:sp>
        <p:nvSpPr>
          <p:cNvPr id="3" name="Başlık 2"/>
          <p:cNvSpPr>
            <a:spLocks noGrp="1"/>
          </p:cNvSpPr>
          <p:nvPr>
            <p:ph type="title"/>
          </p:nvPr>
        </p:nvSpPr>
        <p:spPr/>
        <p:txBody>
          <a:bodyPr>
            <a:normAutofit fontScale="90000"/>
          </a:bodyPr>
          <a:lstStyle/>
          <a:p>
            <a:r>
              <a:rPr lang="tr-TR" sz="2800" b="1" dirty="0">
                <a:solidFill>
                  <a:schemeClr val="tx1"/>
                </a:solidFill>
                <a:latin typeface="Calibri" panose="020F0502020204030204" pitchFamily="34" charset="0"/>
              </a:rPr>
              <a:t/>
            </a:r>
            <a:br>
              <a:rPr lang="tr-TR" sz="2800" b="1" dirty="0">
                <a:solidFill>
                  <a:schemeClr val="tx1"/>
                </a:solidFill>
                <a:latin typeface="Calibri" panose="020F0502020204030204" pitchFamily="34" charset="0"/>
              </a:rPr>
            </a:br>
            <a:r>
              <a:rPr lang="tr-TR" sz="2800" b="1" dirty="0">
                <a:solidFill>
                  <a:schemeClr val="tx1"/>
                </a:solidFill>
                <a:latin typeface="Calibri" panose="020F0502020204030204" pitchFamily="34" charset="0"/>
              </a:rPr>
              <a:t/>
            </a:r>
            <a:br>
              <a:rPr lang="tr-TR" sz="2800" b="1" dirty="0">
                <a:solidFill>
                  <a:schemeClr val="tx1"/>
                </a:solidFill>
                <a:latin typeface="Calibri" panose="020F0502020204030204" pitchFamily="34" charset="0"/>
              </a:rPr>
            </a:br>
            <a:r>
              <a:rPr lang="tr-TR" sz="2800" b="1" dirty="0">
                <a:solidFill>
                  <a:schemeClr val="tx1"/>
                </a:solidFill>
                <a:latin typeface="Calibri" panose="020F0502020204030204" pitchFamily="34" charset="0"/>
              </a:rPr>
              <a:t/>
            </a:r>
            <a:br>
              <a:rPr lang="tr-TR" sz="2800" b="1" dirty="0">
                <a:solidFill>
                  <a:schemeClr val="tx1"/>
                </a:solidFill>
                <a:latin typeface="Calibri" panose="020F0502020204030204" pitchFamily="34" charset="0"/>
              </a:rPr>
            </a:br>
            <a:r>
              <a:rPr lang="tr-TR" sz="3600" b="1" dirty="0">
                <a:solidFill>
                  <a:schemeClr val="tx1"/>
                </a:solidFill>
                <a:latin typeface="Calibri" panose="020F0502020204030204" pitchFamily="34" charset="0"/>
              </a:rPr>
              <a:t>Bağıl değerlendirme sistemi Nedir? </a:t>
            </a:r>
            <a:br>
              <a:rPr lang="tr-TR" sz="3600" b="1" dirty="0">
                <a:solidFill>
                  <a:schemeClr val="tx1"/>
                </a:solidFill>
                <a:latin typeface="Calibri" panose="020F0502020204030204" pitchFamily="34" charset="0"/>
              </a:rPr>
            </a:br>
            <a:endParaRPr lang="tr-TR" sz="36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845959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just">
              <a:buNone/>
            </a:pPr>
            <a:r>
              <a:rPr lang="tr-TR" sz="2800" b="1" dirty="0">
                <a:solidFill>
                  <a:srgbClr val="C00000"/>
                </a:solidFill>
                <a:latin typeface="Calibri" panose="020F0502020204030204" pitchFamily="34" charset="0"/>
              </a:rPr>
              <a:t>       Her bir dersten elde edilen başarı notu katsayısının o dersin kredisi ile çarpılmasından bulunan sonucun, alınan tüm derslerin toplam kredisine bölünmesi ile bulunacak değerdir.</a:t>
            </a:r>
          </a:p>
          <a:p>
            <a:pPr marL="0" indent="0" algn="just">
              <a:buNone/>
            </a:pPr>
            <a:r>
              <a:rPr lang="tr-TR" sz="2800" b="1" dirty="0">
                <a:solidFill>
                  <a:srgbClr val="C00000"/>
                </a:solidFill>
                <a:latin typeface="Calibri" panose="020F0502020204030204" pitchFamily="34" charset="0"/>
              </a:rPr>
              <a:t> </a:t>
            </a:r>
          </a:p>
          <a:p>
            <a:pPr marL="0" indent="0">
              <a:buNone/>
            </a:pPr>
            <a:r>
              <a:rPr lang="tr-TR" dirty="0">
                <a:latin typeface="Calibri" panose="020F0502020204030204" pitchFamily="34" charset="0"/>
              </a:rPr>
              <a:t>  </a:t>
            </a:r>
          </a:p>
        </p:txBody>
      </p:sp>
      <p:sp>
        <p:nvSpPr>
          <p:cNvPr id="3" name="Başlık 2"/>
          <p:cNvSpPr>
            <a:spLocks noGrp="1"/>
          </p:cNvSpPr>
          <p:nvPr>
            <p:ph type="title"/>
          </p:nvPr>
        </p:nvSpPr>
        <p:spPr/>
        <p:txBody>
          <a:bodyPr>
            <a:normAutofit fontScale="90000"/>
          </a:bodyPr>
          <a:lstStyle/>
          <a:p>
            <a:r>
              <a:rPr lang="tr-TR" sz="2800" b="1" dirty="0">
                <a:solidFill>
                  <a:schemeClr val="tx1"/>
                </a:solidFill>
                <a:latin typeface="Calibri" panose="020F0502020204030204" pitchFamily="34" charset="0"/>
              </a:rPr>
              <a:t/>
            </a:r>
            <a:br>
              <a:rPr lang="tr-TR" sz="2800" b="1" dirty="0">
                <a:solidFill>
                  <a:schemeClr val="tx1"/>
                </a:solidFill>
                <a:latin typeface="Calibri" panose="020F0502020204030204" pitchFamily="34" charset="0"/>
              </a:rPr>
            </a:br>
            <a:r>
              <a:rPr lang="tr-TR" sz="2800" b="1" dirty="0">
                <a:solidFill>
                  <a:schemeClr val="tx1"/>
                </a:solidFill>
                <a:latin typeface="Calibri" panose="020F0502020204030204" pitchFamily="34" charset="0"/>
              </a:rPr>
              <a:t/>
            </a:r>
            <a:br>
              <a:rPr lang="tr-TR" sz="2800" b="1" dirty="0">
                <a:solidFill>
                  <a:schemeClr val="tx1"/>
                </a:solidFill>
                <a:latin typeface="Calibri" panose="020F0502020204030204" pitchFamily="34" charset="0"/>
              </a:rPr>
            </a:br>
            <a:r>
              <a:rPr lang="tr-TR" sz="2800" b="1" dirty="0">
                <a:solidFill>
                  <a:schemeClr val="tx1"/>
                </a:solidFill>
                <a:latin typeface="Calibri" panose="020F0502020204030204" pitchFamily="34" charset="0"/>
              </a:rPr>
              <a:t/>
            </a:r>
            <a:br>
              <a:rPr lang="tr-TR" sz="2800" b="1" dirty="0">
                <a:solidFill>
                  <a:schemeClr val="tx1"/>
                </a:solidFill>
                <a:latin typeface="Calibri" panose="020F0502020204030204" pitchFamily="34" charset="0"/>
              </a:rPr>
            </a:br>
            <a:r>
              <a:rPr lang="tr-TR" sz="3600" b="1" dirty="0">
                <a:solidFill>
                  <a:schemeClr val="tx1"/>
                </a:solidFill>
                <a:latin typeface="Calibri" panose="020F0502020204030204" pitchFamily="34" charset="0"/>
              </a:rPr>
              <a:t>Genel ağırlıklı not ortalaması (GANO) Nedir?</a:t>
            </a:r>
            <a:r>
              <a:rPr lang="tr-TR" sz="3600" dirty="0">
                <a:latin typeface="Calibri" panose="020F0502020204030204" pitchFamily="34" charset="0"/>
              </a:rPr>
              <a:t/>
            </a:r>
            <a:br>
              <a:rPr lang="tr-TR" sz="3600" dirty="0">
                <a:latin typeface="Calibri" panose="020F0502020204030204" pitchFamily="34" charset="0"/>
              </a:rPr>
            </a:br>
            <a:endParaRPr lang="tr-TR" sz="3600" dirty="0">
              <a:latin typeface="Calibri" panose="020F0502020204030204" pitchFamily="34" charset="0"/>
            </a:endParaRPr>
          </a:p>
        </p:txBody>
      </p:sp>
    </p:spTree>
    <p:extLst>
      <p:ext uri="{BB962C8B-B14F-4D97-AF65-F5344CB8AC3E}">
        <p14:creationId xmlns:p14="http://schemas.microsoft.com/office/powerpoint/2010/main" val="3408550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85000" lnSpcReduction="10000"/>
          </a:bodyPr>
          <a:lstStyle/>
          <a:p>
            <a:pPr marL="0" indent="0" algn="just">
              <a:buNone/>
            </a:pPr>
            <a:r>
              <a:rPr lang="tr-TR" b="1" dirty="0">
                <a:solidFill>
                  <a:schemeClr val="tx1"/>
                </a:solidFill>
                <a:latin typeface="Calibri" panose="020F0502020204030204" pitchFamily="34" charset="0"/>
              </a:rPr>
              <a:t>*</a:t>
            </a:r>
            <a:r>
              <a:rPr lang="tr-TR" dirty="0">
                <a:latin typeface="Calibri" panose="020F0502020204030204" pitchFamily="34" charset="0"/>
              </a:rPr>
              <a:t> </a:t>
            </a:r>
            <a:r>
              <a:rPr lang="tr-TR" sz="2800" b="1" dirty="0">
                <a:solidFill>
                  <a:srgbClr val="C00000"/>
                </a:solidFill>
                <a:latin typeface="Calibri" panose="020F0502020204030204" pitchFamily="34" charset="0"/>
              </a:rPr>
              <a:t>Çift </a:t>
            </a:r>
            <a:r>
              <a:rPr lang="tr-TR" sz="2800" b="1" dirty="0" err="1">
                <a:solidFill>
                  <a:srgbClr val="C00000"/>
                </a:solidFill>
                <a:latin typeface="Calibri" panose="020F0502020204030204" pitchFamily="34" charset="0"/>
              </a:rPr>
              <a:t>Anadal</a:t>
            </a:r>
            <a:r>
              <a:rPr lang="tr-TR" sz="2800" b="1" dirty="0">
                <a:solidFill>
                  <a:srgbClr val="C00000"/>
                </a:solidFill>
                <a:latin typeface="Calibri" panose="020F0502020204030204" pitchFamily="34" charset="0"/>
              </a:rPr>
              <a:t> Programı (ÇAP, İkinci Lisans Programı), </a:t>
            </a:r>
          </a:p>
          <a:p>
            <a:pPr marL="0" indent="0" algn="just">
              <a:buNone/>
            </a:pPr>
            <a:r>
              <a:rPr lang="tr-TR" sz="2800" b="1" dirty="0">
                <a:solidFill>
                  <a:srgbClr val="C00000"/>
                </a:solidFill>
                <a:latin typeface="Calibri" panose="020F0502020204030204" pitchFamily="34" charset="0"/>
              </a:rPr>
              <a:t>öğrencilerin, lisans öğrenimleri boyunca, </a:t>
            </a:r>
            <a:r>
              <a:rPr lang="tr-TR" sz="2800" b="1" dirty="0" err="1">
                <a:solidFill>
                  <a:srgbClr val="C00000"/>
                </a:solidFill>
                <a:latin typeface="Calibri" panose="020F0502020204030204" pitchFamily="34" charset="0"/>
              </a:rPr>
              <a:t>anadal</a:t>
            </a:r>
            <a:r>
              <a:rPr lang="tr-TR" sz="2800" b="1" dirty="0">
                <a:solidFill>
                  <a:srgbClr val="C00000"/>
                </a:solidFill>
                <a:latin typeface="Calibri" panose="020F0502020204030204" pitchFamily="34" charset="0"/>
              </a:rPr>
              <a:t> lisans </a:t>
            </a:r>
          </a:p>
          <a:p>
            <a:pPr marL="0" indent="0" algn="just">
              <a:buNone/>
            </a:pPr>
            <a:r>
              <a:rPr lang="tr-TR" sz="2800" b="1" dirty="0">
                <a:solidFill>
                  <a:srgbClr val="C00000"/>
                </a:solidFill>
                <a:latin typeface="Calibri" panose="020F0502020204030204" pitchFamily="34" charset="0"/>
              </a:rPr>
              <a:t>programına bilim alanı bakımından yakın olan başka bir </a:t>
            </a:r>
          </a:p>
          <a:p>
            <a:pPr marL="0" indent="0" algn="just">
              <a:buNone/>
            </a:pPr>
            <a:r>
              <a:rPr lang="tr-TR" sz="2800" b="1" dirty="0">
                <a:solidFill>
                  <a:srgbClr val="C00000"/>
                </a:solidFill>
                <a:latin typeface="Calibri" panose="020F0502020204030204" pitchFamily="34" charset="0"/>
              </a:rPr>
              <a:t>bölümün lisans diplomasını almalarını sağlayan eğitim </a:t>
            </a:r>
          </a:p>
          <a:p>
            <a:pPr marL="0" indent="0" algn="just">
              <a:buNone/>
            </a:pPr>
            <a:r>
              <a:rPr lang="tr-TR" sz="2800" b="1" dirty="0">
                <a:solidFill>
                  <a:srgbClr val="C00000"/>
                </a:solidFill>
                <a:latin typeface="Calibri" panose="020F0502020204030204" pitchFamily="34" charset="0"/>
              </a:rPr>
              <a:t>öğretim programıdır.</a:t>
            </a:r>
          </a:p>
          <a:p>
            <a:pPr marL="0" indent="0">
              <a:buNone/>
            </a:pPr>
            <a:r>
              <a:rPr lang="tr-TR" b="1" dirty="0">
                <a:solidFill>
                  <a:schemeClr val="tx1"/>
                </a:solidFill>
                <a:latin typeface="Calibri" panose="020F0502020204030204" pitchFamily="34" charset="0"/>
              </a:rPr>
              <a:t>*</a:t>
            </a:r>
            <a:r>
              <a:rPr lang="tr-TR" dirty="0">
                <a:latin typeface="Calibri" panose="020F0502020204030204" pitchFamily="34" charset="0"/>
              </a:rPr>
              <a:t> </a:t>
            </a:r>
            <a:r>
              <a:rPr lang="tr-TR" sz="2800" b="1" dirty="0">
                <a:solidFill>
                  <a:srgbClr val="002060"/>
                </a:solidFill>
                <a:latin typeface="Calibri" panose="020F0502020204030204" pitchFamily="34" charset="0"/>
              </a:rPr>
              <a:t>ÇAP sadece Üniversitemiz bünyesindeki bölümler arasında gerçekleştirilebilir. </a:t>
            </a:r>
          </a:p>
          <a:p>
            <a:pPr marL="0" indent="0">
              <a:buNone/>
            </a:pPr>
            <a:endParaRPr lang="tr-TR" sz="2800" dirty="0">
              <a:latin typeface="Calibri" panose="020F0502020204030204" pitchFamily="34" charset="0"/>
            </a:endParaRPr>
          </a:p>
          <a:p>
            <a:pPr marL="0" indent="0">
              <a:buNone/>
            </a:pPr>
            <a:endParaRPr lang="tr-TR" dirty="0">
              <a:latin typeface="Calibri" panose="020F0502020204030204" pitchFamily="34" charset="0"/>
            </a:endParaRPr>
          </a:p>
        </p:txBody>
      </p:sp>
      <p:sp>
        <p:nvSpPr>
          <p:cNvPr id="3" name="Başlık 2"/>
          <p:cNvSpPr>
            <a:spLocks noGrp="1"/>
          </p:cNvSpPr>
          <p:nvPr>
            <p:ph type="title"/>
          </p:nvPr>
        </p:nvSpPr>
        <p:spPr>
          <a:xfrm>
            <a:off x="467544" y="764704"/>
            <a:ext cx="8229600" cy="1252728"/>
          </a:xfrm>
        </p:spPr>
        <p:txBody>
          <a:bodyPr>
            <a:normAutofit/>
          </a:bodyPr>
          <a:lstStyle/>
          <a:p>
            <a:r>
              <a:rPr lang="tr-TR" sz="3600" b="1" dirty="0">
                <a:solidFill>
                  <a:schemeClr val="tx1"/>
                </a:solidFill>
                <a:latin typeface="Calibri" panose="020F0502020204030204" pitchFamily="34" charset="0"/>
              </a:rPr>
              <a:t>Çift </a:t>
            </a:r>
            <a:r>
              <a:rPr lang="tr-TR" sz="3600" b="1" dirty="0" err="1">
                <a:solidFill>
                  <a:schemeClr val="tx1"/>
                </a:solidFill>
                <a:latin typeface="Calibri" panose="020F0502020204030204" pitchFamily="34" charset="0"/>
              </a:rPr>
              <a:t>Anadal</a:t>
            </a:r>
            <a:r>
              <a:rPr lang="tr-TR" sz="3600" b="1" dirty="0">
                <a:solidFill>
                  <a:schemeClr val="tx1"/>
                </a:solidFill>
                <a:latin typeface="Calibri" panose="020F0502020204030204" pitchFamily="34" charset="0"/>
              </a:rPr>
              <a:t> Programı</a:t>
            </a:r>
          </a:p>
        </p:txBody>
      </p:sp>
    </p:spTree>
    <p:extLst>
      <p:ext uri="{BB962C8B-B14F-4D97-AF65-F5344CB8AC3E}">
        <p14:creationId xmlns:p14="http://schemas.microsoft.com/office/powerpoint/2010/main" val="2581636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25000" lnSpcReduction="20000"/>
          </a:bodyPr>
          <a:lstStyle/>
          <a:p>
            <a:pPr marL="0" indent="0" algn="just">
              <a:buNone/>
            </a:pPr>
            <a:r>
              <a:rPr lang="tr-TR" sz="9600" b="1" dirty="0">
                <a:solidFill>
                  <a:schemeClr val="tx1"/>
                </a:solidFill>
                <a:latin typeface="Calibri" panose="020F0502020204030204" pitchFamily="34" charset="0"/>
              </a:rPr>
              <a:t>*</a:t>
            </a:r>
            <a:r>
              <a:rPr lang="tr-TR" sz="11200" b="1" dirty="0">
                <a:solidFill>
                  <a:srgbClr val="C00000"/>
                </a:solidFill>
                <a:latin typeface="Calibri" panose="020F0502020204030204" pitchFamily="34" charset="0"/>
              </a:rPr>
              <a:t>Öğrenci, </a:t>
            </a:r>
            <a:r>
              <a:rPr lang="tr-TR" sz="11200" b="1" dirty="0" err="1">
                <a:solidFill>
                  <a:srgbClr val="C00000"/>
                </a:solidFill>
                <a:latin typeface="Calibri" panose="020F0502020204030204" pitchFamily="34" charset="0"/>
              </a:rPr>
              <a:t>ÇAP'a</a:t>
            </a:r>
            <a:r>
              <a:rPr lang="tr-TR" sz="11200" b="1" dirty="0">
                <a:solidFill>
                  <a:srgbClr val="C00000"/>
                </a:solidFill>
                <a:latin typeface="Calibri" panose="020F0502020204030204" pitchFamily="34" charset="0"/>
              </a:rPr>
              <a:t>, </a:t>
            </a:r>
            <a:r>
              <a:rPr lang="tr-TR" sz="11200" b="1" dirty="0" err="1">
                <a:solidFill>
                  <a:srgbClr val="C00000"/>
                </a:solidFill>
                <a:latin typeface="Calibri" panose="020F0502020204030204" pitchFamily="34" charset="0"/>
              </a:rPr>
              <a:t>anadal</a:t>
            </a:r>
            <a:r>
              <a:rPr lang="tr-TR" sz="11200" b="1" dirty="0">
                <a:solidFill>
                  <a:srgbClr val="C00000"/>
                </a:solidFill>
                <a:latin typeface="Calibri" panose="020F0502020204030204" pitchFamily="34" charset="0"/>
              </a:rPr>
              <a:t> diploma programının en erken üçüncü yarıyılın başında, en geç ise beşinci yarıyılın başında başvurabilir.</a:t>
            </a:r>
          </a:p>
          <a:p>
            <a:pPr marL="0" indent="0" algn="just">
              <a:buNone/>
            </a:pPr>
            <a:r>
              <a:rPr lang="tr-TR" sz="9600" b="1" dirty="0">
                <a:solidFill>
                  <a:schemeClr val="tx1"/>
                </a:solidFill>
                <a:latin typeface="Calibri" panose="020F0502020204030204" pitchFamily="34" charset="0"/>
              </a:rPr>
              <a:t>*</a:t>
            </a:r>
            <a:r>
              <a:rPr lang="tr-TR" sz="11200" b="1" dirty="0">
                <a:solidFill>
                  <a:srgbClr val="002060"/>
                </a:solidFill>
                <a:latin typeface="Calibri" panose="020F0502020204030204" pitchFamily="34" charset="0"/>
              </a:rPr>
              <a:t>Öğrencinin </a:t>
            </a:r>
            <a:r>
              <a:rPr lang="tr-TR" sz="11200" b="1" dirty="0" err="1">
                <a:solidFill>
                  <a:srgbClr val="002060"/>
                </a:solidFill>
                <a:latin typeface="Calibri" panose="020F0502020204030204" pitchFamily="34" charset="0"/>
              </a:rPr>
              <a:t>ÇAP'a</a:t>
            </a:r>
            <a:r>
              <a:rPr lang="tr-TR" sz="11200" b="1" dirty="0">
                <a:solidFill>
                  <a:srgbClr val="002060"/>
                </a:solidFill>
                <a:latin typeface="Calibri" panose="020F0502020204030204" pitchFamily="34" charset="0"/>
              </a:rPr>
              <a:t> başvurabilmesi için başvurduğu yarıyıla kadar </a:t>
            </a:r>
            <a:r>
              <a:rPr lang="tr-TR" sz="11200" b="1" dirty="0" err="1">
                <a:solidFill>
                  <a:srgbClr val="002060"/>
                </a:solidFill>
                <a:latin typeface="Calibri" panose="020F0502020204030204" pitchFamily="34" charset="0"/>
              </a:rPr>
              <a:t>anadal</a:t>
            </a:r>
            <a:r>
              <a:rPr lang="tr-TR" sz="11200" b="1" dirty="0">
                <a:solidFill>
                  <a:srgbClr val="002060"/>
                </a:solidFill>
                <a:latin typeface="Calibri" panose="020F0502020204030204" pitchFamily="34" charset="0"/>
              </a:rPr>
              <a:t> lisans programında yer alan tüm dersleri almış ve başarmış olması, başvurusu sırasındaki genel not ortalamasının en az 3,00 olması ve </a:t>
            </a:r>
            <a:r>
              <a:rPr lang="tr-TR" sz="11200" b="1" dirty="0" err="1">
                <a:solidFill>
                  <a:srgbClr val="002060"/>
                </a:solidFill>
                <a:latin typeface="Calibri" panose="020F0502020204030204" pitchFamily="34" charset="0"/>
              </a:rPr>
              <a:t>anadal</a:t>
            </a:r>
            <a:r>
              <a:rPr lang="tr-TR" sz="11200" b="1" dirty="0">
                <a:solidFill>
                  <a:srgbClr val="002060"/>
                </a:solidFill>
                <a:latin typeface="Calibri" panose="020F0502020204030204" pitchFamily="34" charset="0"/>
              </a:rPr>
              <a:t> diploma programının ilgili sınıfında başarı sıralaması itibarı ile en üst %20'sinde bulunması gerekir.</a:t>
            </a:r>
          </a:p>
          <a:p>
            <a:pPr marL="0" indent="0" algn="just">
              <a:buNone/>
            </a:pPr>
            <a:r>
              <a:rPr lang="tr-TR" sz="11200" b="1" dirty="0">
                <a:solidFill>
                  <a:schemeClr val="tx1"/>
                </a:solidFill>
                <a:latin typeface="Calibri" panose="020F0502020204030204" pitchFamily="34" charset="0"/>
              </a:rPr>
              <a:t> </a:t>
            </a:r>
            <a:endParaRPr lang="tr-TR" sz="11200" b="1" dirty="0">
              <a:solidFill>
                <a:srgbClr val="C00000"/>
              </a:solidFill>
              <a:latin typeface="Calibri" panose="020F0502020204030204" pitchFamily="34" charset="0"/>
            </a:endParaRPr>
          </a:p>
          <a:p>
            <a:pPr marL="0" indent="0" algn="just">
              <a:buNone/>
            </a:pPr>
            <a:endParaRPr lang="tr-TR" sz="2800" b="1" dirty="0">
              <a:solidFill>
                <a:srgbClr val="C00000"/>
              </a:solidFill>
              <a:latin typeface="Calibri" panose="020F0502020204030204" pitchFamily="34" charset="0"/>
            </a:endParaRPr>
          </a:p>
          <a:p>
            <a:pPr marL="0" indent="0" algn="just">
              <a:buNone/>
            </a:pPr>
            <a:endParaRPr lang="tr-TR" sz="2800" b="1" dirty="0">
              <a:solidFill>
                <a:srgbClr val="C00000"/>
              </a:solidFill>
              <a:latin typeface="Calibri" panose="020F0502020204030204" pitchFamily="34" charset="0"/>
            </a:endParaRPr>
          </a:p>
          <a:p>
            <a:pPr marL="0" indent="0">
              <a:buNone/>
            </a:pPr>
            <a:endParaRPr lang="tr-TR" b="1" dirty="0">
              <a:solidFill>
                <a:schemeClr val="tx1"/>
              </a:solidFill>
              <a:latin typeface="Calibri" panose="020F0502020204030204" pitchFamily="34" charset="0"/>
            </a:endParaRPr>
          </a:p>
        </p:txBody>
      </p:sp>
      <p:sp>
        <p:nvSpPr>
          <p:cNvPr id="3" name="Başlık 2"/>
          <p:cNvSpPr>
            <a:spLocks noGrp="1"/>
          </p:cNvSpPr>
          <p:nvPr>
            <p:ph type="title"/>
          </p:nvPr>
        </p:nvSpPr>
        <p:spPr/>
        <p:txBody>
          <a:bodyPr/>
          <a:lstStyle/>
          <a:p>
            <a:endParaRPr lang="tr-TR" dirty="0">
              <a:latin typeface="Calibri" panose="020F0502020204030204" pitchFamily="34" charset="0"/>
            </a:endParaRPr>
          </a:p>
        </p:txBody>
      </p:sp>
    </p:spTree>
    <p:extLst>
      <p:ext uri="{BB962C8B-B14F-4D97-AF65-F5344CB8AC3E}">
        <p14:creationId xmlns:p14="http://schemas.microsoft.com/office/powerpoint/2010/main" val="390013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b="1" dirty="0">
                <a:solidFill>
                  <a:srgbClr val="002060"/>
                </a:solidFill>
              </a:rPr>
              <a:t>Öğrencilerimizin Çift </a:t>
            </a:r>
            <a:r>
              <a:rPr lang="tr-TR" b="1" dirty="0" err="1">
                <a:solidFill>
                  <a:srgbClr val="002060"/>
                </a:solidFill>
              </a:rPr>
              <a:t>Anadal</a:t>
            </a:r>
            <a:r>
              <a:rPr lang="tr-TR" b="1" dirty="0">
                <a:solidFill>
                  <a:srgbClr val="002060"/>
                </a:solidFill>
              </a:rPr>
              <a:t> Eğitimi Alabilecekleri Bölümler: </a:t>
            </a:r>
            <a:endParaRPr lang="tr-TR" b="1" dirty="0" smtClean="0">
              <a:solidFill>
                <a:srgbClr val="002060"/>
              </a:solidFill>
            </a:endParaRPr>
          </a:p>
          <a:p>
            <a:pPr marL="0" indent="0" algn="ctr">
              <a:buNone/>
            </a:pPr>
            <a:r>
              <a:rPr lang="tr-TR" b="1" dirty="0" smtClean="0">
                <a:solidFill>
                  <a:srgbClr val="002060"/>
                </a:solidFill>
              </a:rPr>
              <a:t>Coğrafya </a:t>
            </a:r>
            <a:r>
              <a:rPr lang="tr-TR" b="1" dirty="0">
                <a:solidFill>
                  <a:srgbClr val="002060"/>
                </a:solidFill>
              </a:rPr>
              <a:t>Bölümü – T</a:t>
            </a:r>
            <a:r>
              <a:rPr lang="tr-TR" b="1" dirty="0" smtClean="0">
                <a:solidFill>
                  <a:srgbClr val="002060"/>
                </a:solidFill>
              </a:rPr>
              <a:t>ürk Dili ve Edebiyatı </a:t>
            </a:r>
            <a:r>
              <a:rPr lang="tr-TR" b="1" dirty="0">
                <a:solidFill>
                  <a:srgbClr val="002060"/>
                </a:solidFill>
              </a:rPr>
              <a:t>Bölümü </a:t>
            </a:r>
          </a:p>
        </p:txBody>
      </p:sp>
      <p:sp>
        <p:nvSpPr>
          <p:cNvPr id="3" name="Unvan 2"/>
          <p:cNvSpPr>
            <a:spLocks noGrp="1"/>
          </p:cNvSpPr>
          <p:nvPr>
            <p:ph type="title"/>
          </p:nvPr>
        </p:nvSpPr>
        <p:spPr/>
        <p:txBody>
          <a:bodyPr/>
          <a:lstStyle/>
          <a:p>
            <a:endParaRPr lang="tr-TR"/>
          </a:p>
        </p:txBody>
      </p:sp>
    </p:spTree>
    <p:extLst>
      <p:ext uri="{BB962C8B-B14F-4D97-AF65-F5344CB8AC3E}">
        <p14:creationId xmlns:p14="http://schemas.microsoft.com/office/powerpoint/2010/main" val="46446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55576" y="2348880"/>
            <a:ext cx="7408333" cy="3450696"/>
          </a:xfrm>
        </p:spPr>
        <p:txBody>
          <a:bodyPr>
            <a:noAutofit/>
          </a:bodyPr>
          <a:lstStyle/>
          <a:p>
            <a:pPr marL="0" indent="0">
              <a:buNone/>
            </a:pPr>
            <a:r>
              <a:rPr lang="tr-TR" b="1" dirty="0">
                <a:solidFill>
                  <a:schemeClr val="tx1"/>
                </a:solidFill>
                <a:latin typeface="Calibri" panose="020F0502020204030204" pitchFamily="34" charset="0"/>
              </a:rPr>
              <a:t>*</a:t>
            </a:r>
            <a:r>
              <a:rPr lang="tr-TR" sz="2800" b="1" dirty="0">
                <a:solidFill>
                  <a:schemeClr val="tx1"/>
                </a:solidFill>
                <a:latin typeface="Calibri" panose="020F0502020204030204" pitchFamily="34" charset="0"/>
              </a:rPr>
              <a:t> </a:t>
            </a:r>
            <a:r>
              <a:rPr lang="tr-TR" sz="2800" b="1" dirty="0">
                <a:solidFill>
                  <a:srgbClr val="C00000"/>
                </a:solidFill>
                <a:latin typeface="Calibri" panose="020F0502020204030204" pitchFamily="34" charset="0"/>
              </a:rPr>
              <a:t>Lisans diploma programlarının ilk iki yarıyılı ile son iki yarıyılına yatay geçiş yapılamaz.</a:t>
            </a:r>
          </a:p>
          <a:p>
            <a:pPr marL="0" indent="0" algn="just">
              <a:buNone/>
            </a:pPr>
            <a:r>
              <a:rPr lang="tr-TR" b="1" dirty="0">
                <a:solidFill>
                  <a:schemeClr val="tx1"/>
                </a:solidFill>
                <a:latin typeface="Calibri" panose="020F0502020204030204" pitchFamily="34" charset="0"/>
              </a:rPr>
              <a:t>* </a:t>
            </a:r>
            <a:r>
              <a:rPr lang="tr-TR" sz="2800" b="1" dirty="0">
                <a:solidFill>
                  <a:srgbClr val="002060"/>
                </a:solidFill>
                <a:latin typeface="Calibri" panose="020F0502020204030204" pitchFamily="34" charset="0"/>
              </a:rPr>
              <a:t>Başvurular, adayların genel not ortalaması, farklı puan türlerindeki programlara geçiş için merkezi yerleştirme puanı ve eğer varsa geçmek istediği programın ortak derslerindeki başarısı dikkate alınarak, üniversite senatosu tarafından belirlenmiş olan kriterlere göre değerlendirilir ve ayrılan kontenjana göre geçiş sağlanır.</a:t>
            </a:r>
          </a:p>
          <a:p>
            <a:pPr marL="0" indent="0">
              <a:buNone/>
            </a:pPr>
            <a:endParaRPr lang="tr-TR" sz="2800" b="1" dirty="0">
              <a:solidFill>
                <a:schemeClr val="tx1"/>
              </a:solidFill>
              <a:latin typeface="Calibri" panose="020F0502020204030204" pitchFamily="34" charset="0"/>
            </a:endParaRPr>
          </a:p>
        </p:txBody>
      </p:sp>
      <p:sp>
        <p:nvSpPr>
          <p:cNvPr id="3" name="Başlık 2"/>
          <p:cNvSpPr>
            <a:spLocks noGrp="1"/>
          </p:cNvSpPr>
          <p:nvPr>
            <p:ph type="title"/>
          </p:nvPr>
        </p:nvSpPr>
        <p:spPr>
          <a:xfrm>
            <a:off x="467544" y="836712"/>
            <a:ext cx="8229600" cy="1252728"/>
          </a:xfrm>
        </p:spPr>
        <p:txBody>
          <a:bodyPr>
            <a:normAutofit/>
          </a:bodyPr>
          <a:lstStyle/>
          <a:p>
            <a:r>
              <a:rPr lang="tr-TR" sz="3600" b="1" dirty="0">
                <a:solidFill>
                  <a:schemeClr val="tx1"/>
                </a:solidFill>
                <a:latin typeface="Calibri" panose="020F0502020204030204" pitchFamily="34" charset="0"/>
              </a:rPr>
              <a:t>YATAY GEÇİŞ</a:t>
            </a:r>
          </a:p>
        </p:txBody>
      </p:sp>
    </p:spTree>
    <p:extLst>
      <p:ext uri="{BB962C8B-B14F-4D97-AF65-F5344CB8AC3E}">
        <p14:creationId xmlns:p14="http://schemas.microsoft.com/office/powerpoint/2010/main" val="1979121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2276872"/>
            <a:ext cx="7408333" cy="3450696"/>
          </a:xfrm>
        </p:spPr>
        <p:txBody>
          <a:bodyPr>
            <a:normAutofit fontScale="85000" lnSpcReduction="20000"/>
          </a:bodyPr>
          <a:lstStyle/>
          <a:p>
            <a:pPr marL="0" indent="0" algn="just">
              <a:buNone/>
            </a:pPr>
            <a:r>
              <a:rPr lang="tr-TR" sz="3000" b="1" dirty="0">
                <a:solidFill>
                  <a:srgbClr val="C00000"/>
                </a:solidFill>
                <a:latin typeface="Calibri" panose="020F0502020204030204" pitchFamily="34" charset="0"/>
              </a:rPr>
              <a:t>        </a:t>
            </a:r>
            <a:r>
              <a:rPr lang="tr-TR" sz="3000" b="1" dirty="0" err="1">
                <a:solidFill>
                  <a:srgbClr val="C00000"/>
                </a:solidFill>
                <a:latin typeface="Calibri" panose="020F0502020204030204" pitchFamily="34" charset="0"/>
              </a:rPr>
              <a:t>Kurumlararası</a:t>
            </a:r>
            <a:r>
              <a:rPr lang="tr-TR" sz="3000" b="1" dirty="0">
                <a:solidFill>
                  <a:srgbClr val="C00000"/>
                </a:solidFill>
                <a:latin typeface="Calibri" panose="020F0502020204030204" pitchFamily="34" charset="0"/>
              </a:rPr>
              <a:t> yatay geçiş yükseköğretim kurumlarının aynı düzeydeki eşdeğer diploma programları arasında ve Yükseköğretim Kurumu tarafından yayınlanan kontenjanlar çerçevesinde yapılır.</a:t>
            </a:r>
          </a:p>
          <a:p>
            <a:pPr marL="0" indent="0">
              <a:buNone/>
            </a:pPr>
            <a:r>
              <a:rPr lang="tr-TR" sz="2800" b="1" u="sng" dirty="0">
                <a:solidFill>
                  <a:schemeClr val="tx1"/>
                </a:solidFill>
                <a:latin typeface="Calibri" panose="020F0502020204030204" pitchFamily="34" charset="0"/>
              </a:rPr>
              <a:t>Düzey</a:t>
            </a:r>
            <a:r>
              <a:rPr lang="tr-TR" sz="2800" b="1" dirty="0">
                <a:solidFill>
                  <a:schemeClr val="tx1"/>
                </a:solidFill>
                <a:latin typeface="Calibri" panose="020F0502020204030204" pitchFamily="34" charset="0"/>
              </a:rPr>
              <a:t>: </a:t>
            </a:r>
            <a:r>
              <a:rPr lang="tr-TR" sz="2800" b="1" dirty="0" err="1">
                <a:solidFill>
                  <a:srgbClr val="002060"/>
                </a:solidFill>
                <a:latin typeface="Calibri" panose="020F0502020204030204" pitchFamily="34" charset="0"/>
              </a:rPr>
              <a:t>Önlisans</a:t>
            </a:r>
            <a:r>
              <a:rPr lang="tr-TR" sz="2800" b="1" dirty="0">
                <a:solidFill>
                  <a:srgbClr val="002060"/>
                </a:solidFill>
                <a:latin typeface="Calibri" panose="020F0502020204030204" pitchFamily="34" charset="0"/>
              </a:rPr>
              <a:t> veya lisans diploma programlarından her biri</a:t>
            </a:r>
          </a:p>
          <a:p>
            <a:pPr marL="0" indent="0" algn="just">
              <a:buNone/>
            </a:pPr>
            <a:r>
              <a:rPr lang="tr-TR" sz="2800" b="1" u="sng" dirty="0">
                <a:solidFill>
                  <a:schemeClr val="tx1"/>
                </a:solidFill>
                <a:latin typeface="Calibri" panose="020F0502020204030204" pitchFamily="34" charset="0"/>
              </a:rPr>
              <a:t>Eşdeğer diploma programı</a:t>
            </a:r>
            <a:r>
              <a:rPr lang="tr-TR" sz="2800" b="1" dirty="0">
                <a:solidFill>
                  <a:schemeClr val="tx1"/>
                </a:solidFill>
                <a:latin typeface="Calibri" panose="020F0502020204030204" pitchFamily="34" charset="0"/>
              </a:rPr>
              <a:t>: </a:t>
            </a:r>
            <a:r>
              <a:rPr lang="tr-TR" sz="2800" b="1" dirty="0">
                <a:solidFill>
                  <a:srgbClr val="002060"/>
                </a:solidFill>
                <a:latin typeface="Calibri" panose="020F0502020204030204" pitchFamily="34" charset="0"/>
              </a:rPr>
              <a:t>İsimleri aynı olan veya ilgili yönetim kurulları tarafından içeriklerinin en az yüzde sekseni aynı olduğu tespit edilen diploma programları</a:t>
            </a:r>
          </a:p>
          <a:p>
            <a:pPr marL="0" indent="0" algn="just">
              <a:buNone/>
            </a:pPr>
            <a:endParaRPr lang="tr-TR" sz="3300" b="1" dirty="0">
              <a:solidFill>
                <a:srgbClr val="C00000"/>
              </a:solidFill>
              <a:latin typeface="Calibri" panose="020F0502020204030204" pitchFamily="34" charset="0"/>
            </a:endParaRPr>
          </a:p>
          <a:p>
            <a:pPr marL="0" indent="0">
              <a:buNone/>
            </a:pPr>
            <a:endParaRPr lang="tr-TR" dirty="0">
              <a:latin typeface="Calibri" panose="020F0502020204030204" pitchFamily="34" charset="0"/>
            </a:endParaRPr>
          </a:p>
          <a:p>
            <a:pPr marL="0" indent="0">
              <a:buNone/>
            </a:pPr>
            <a:endParaRPr lang="tr-TR" dirty="0">
              <a:latin typeface="Calibri" panose="020F0502020204030204" pitchFamily="34" charset="0"/>
            </a:endParaRPr>
          </a:p>
          <a:p>
            <a:pPr marL="0" indent="0">
              <a:buNone/>
            </a:pPr>
            <a:endParaRPr lang="tr-TR" b="1" dirty="0">
              <a:solidFill>
                <a:schemeClr val="tx1"/>
              </a:solidFill>
              <a:latin typeface="Calibri" panose="020F0502020204030204" pitchFamily="34" charset="0"/>
            </a:endParaRPr>
          </a:p>
        </p:txBody>
      </p:sp>
      <p:sp>
        <p:nvSpPr>
          <p:cNvPr id="3" name="Başlık 2"/>
          <p:cNvSpPr>
            <a:spLocks noGrp="1"/>
          </p:cNvSpPr>
          <p:nvPr>
            <p:ph type="title"/>
          </p:nvPr>
        </p:nvSpPr>
        <p:spPr>
          <a:xfrm>
            <a:off x="467544" y="548680"/>
            <a:ext cx="8229600" cy="1252728"/>
          </a:xfrm>
        </p:spPr>
        <p:txBody>
          <a:bodyPr>
            <a:normAutofit fontScale="90000"/>
          </a:bodyPr>
          <a:lstStyle/>
          <a:p>
            <a:r>
              <a:rPr lang="tr-TR" sz="4000" b="1" dirty="0">
                <a:solidFill>
                  <a:schemeClr val="tx1"/>
                </a:solidFill>
                <a:latin typeface="Calibri" panose="020F0502020204030204" pitchFamily="34" charset="0"/>
              </a:rPr>
              <a:t/>
            </a:r>
            <a:br>
              <a:rPr lang="tr-TR" sz="4000" b="1" dirty="0">
                <a:solidFill>
                  <a:schemeClr val="tx1"/>
                </a:solidFill>
                <a:latin typeface="Calibri" panose="020F0502020204030204" pitchFamily="34" charset="0"/>
              </a:rPr>
            </a:br>
            <a:r>
              <a:rPr lang="tr-TR" sz="4000" b="1" dirty="0">
                <a:solidFill>
                  <a:schemeClr val="tx1"/>
                </a:solidFill>
                <a:latin typeface="Calibri" panose="020F0502020204030204" pitchFamily="34" charset="0"/>
              </a:rPr>
              <a:t/>
            </a:r>
            <a:br>
              <a:rPr lang="tr-TR" sz="4000" b="1" dirty="0">
                <a:solidFill>
                  <a:schemeClr val="tx1"/>
                </a:solidFill>
                <a:latin typeface="Calibri" panose="020F0502020204030204" pitchFamily="34" charset="0"/>
              </a:rPr>
            </a:br>
            <a:r>
              <a:rPr lang="tr-TR" sz="4000" b="1" dirty="0" err="1">
                <a:solidFill>
                  <a:schemeClr val="tx1"/>
                </a:solidFill>
                <a:latin typeface="Calibri" panose="020F0502020204030204" pitchFamily="34" charset="0"/>
              </a:rPr>
              <a:t>Kurumlararası</a:t>
            </a:r>
            <a:r>
              <a:rPr lang="tr-TR" sz="4000" b="1" dirty="0">
                <a:solidFill>
                  <a:schemeClr val="tx1"/>
                </a:solidFill>
                <a:latin typeface="Calibri" panose="020F0502020204030204" pitchFamily="34" charset="0"/>
              </a:rPr>
              <a:t> Yatay Geçiş</a:t>
            </a:r>
            <a:r>
              <a:rPr lang="tr-TR" dirty="0">
                <a:latin typeface="Calibri" panose="020F0502020204030204" pitchFamily="34" charset="0"/>
              </a:rPr>
              <a:t/>
            </a:r>
            <a:br>
              <a:rPr lang="tr-TR" dirty="0">
                <a:latin typeface="Calibri" panose="020F0502020204030204" pitchFamily="34" charset="0"/>
              </a:rPr>
            </a:br>
            <a:endParaRPr lang="tr-TR" dirty="0">
              <a:latin typeface="Calibri" panose="020F0502020204030204" pitchFamily="34" charset="0"/>
            </a:endParaRPr>
          </a:p>
        </p:txBody>
      </p:sp>
    </p:spTree>
    <p:extLst>
      <p:ext uri="{BB962C8B-B14F-4D97-AF65-F5344CB8AC3E}">
        <p14:creationId xmlns:p14="http://schemas.microsoft.com/office/powerpoint/2010/main" val="2747224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just">
              <a:buNone/>
            </a:pPr>
            <a:r>
              <a:rPr lang="tr-TR" b="1" dirty="0">
                <a:solidFill>
                  <a:schemeClr val="tx1"/>
                </a:solidFill>
                <a:latin typeface="Calibri" panose="020F0502020204030204" pitchFamily="34" charset="0"/>
              </a:rPr>
              <a:t>*</a:t>
            </a:r>
            <a:r>
              <a:rPr lang="tr-TR" dirty="0">
                <a:latin typeface="Calibri" panose="020F0502020204030204" pitchFamily="34" charset="0"/>
              </a:rPr>
              <a:t>  </a:t>
            </a:r>
            <a:r>
              <a:rPr lang="tr-TR" sz="2800" b="1" dirty="0">
                <a:solidFill>
                  <a:srgbClr val="C00000"/>
                </a:solidFill>
                <a:latin typeface="Calibri" panose="020F0502020204030204" pitchFamily="34" charset="0"/>
              </a:rPr>
              <a:t>Kurumlar arası yatay geçiş için öğrencinin, kayıtlı olduğu programda bitirmiş olduğu dönemlere ait genel not ortalamasının en az 100 üzerinden 60 olması şarttır (Üniversiteler için farklılık gösterebilir)</a:t>
            </a:r>
          </a:p>
        </p:txBody>
      </p:sp>
      <p:sp>
        <p:nvSpPr>
          <p:cNvPr id="3" name="Başlık 2"/>
          <p:cNvSpPr>
            <a:spLocks noGrp="1"/>
          </p:cNvSpPr>
          <p:nvPr>
            <p:ph type="title"/>
          </p:nvPr>
        </p:nvSpPr>
        <p:spPr/>
        <p:txBody>
          <a:bodyPr/>
          <a:lstStyle/>
          <a:p>
            <a:endParaRPr lang="tr-TR">
              <a:latin typeface="Calibri" panose="020F0502020204030204" pitchFamily="34" charset="0"/>
            </a:endParaRPr>
          </a:p>
        </p:txBody>
      </p:sp>
    </p:spTree>
    <p:extLst>
      <p:ext uri="{BB962C8B-B14F-4D97-AF65-F5344CB8AC3E}">
        <p14:creationId xmlns:p14="http://schemas.microsoft.com/office/powerpoint/2010/main" val="384191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just">
              <a:buNone/>
            </a:pPr>
            <a:r>
              <a:rPr lang="tr-TR" sz="2800" b="1" dirty="0">
                <a:solidFill>
                  <a:srgbClr val="002060"/>
                </a:solidFill>
                <a:latin typeface="Calibri" panose="020F0502020204030204" pitchFamily="34" charset="0"/>
              </a:rPr>
              <a:t>Program Çıktıları, Bölümümüzden mezun oluncaya kadar size kazandırmayı taahhüt ettiğimiz bilgi, beceri, deneyim ve davranışları tanımlayan ifadelerdir. </a:t>
            </a:r>
          </a:p>
          <a:p>
            <a:pPr marL="0" indent="0" algn="just">
              <a:buNone/>
            </a:pPr>
            <a:r>
              <a:rPr lang="tr-TR" sz="2800" b="1" dirty="0">
                <a:solidFill>
                  <a:srgbClr val="002060"/>
                </a:solidFill>
                <a:latin typeface="Calibri" panose="020F0502020204030204" pitchFamily="34" charset="0"/>
              </a:rPr>
              <a:t>Bunlar,</a:t>
            </a:r>
          </a:p>
          <a:p>
            <a:pPr marL="0" indent="0">
              <a:buNone/>
            </a:pPr>
            <a:endParaRPr lang="tr-TR" b="1" dirty="0">
              <a:solidFill>
                <a:schemeClr val="tx1"/>
              </a:solidFill>
              <a:latin typeface="Calibri" panose="020F0502020204030204" pitchFamily="34" charset="0"/>
            </a:endParaRPr>
          </a:p>
        </p:txBody>
      </p:sp>
      <p:sp>
        <p:nvSpPr>
          <p:cNvPr id="3" name="Başlık 2"/>
          <p:cNvSpPr>
            <a:spLocks noGrp="1"/>
          </p:cNvSpPr>
          <p:nvPr>
            <p:ph type="title"/>
          </p:nvPr>
        </p:nvSpPr>
        <p:spPr/>
        <p:txBody>
          <a:bodyPr>
            <a:normAutofit fontScale="90000"/>
          </a:bodyPr>
          <a:lstStyle/>
          <a:p>
            <a:r>
              <a:rPr lang="tr-TR" sz="4000" b="1" dirty="0">
                <a:solidFill>
                  <a:schemeClr val="tx1"/>
                </a:solidFill>
                <a:latin typeface="Calibri" panose="020F0502020204030204" pitchFamily="34" charset="0"/>
              </a:rPr>
              <a:t/>
            </a:r>
            <a:br>
              <a:rPr lang="tr-TR" sz="4000" b="1" dirty="0">
                <a:solidFill>
                  <a:schemeClr val="tx1"/>
                </a:solidFill>
                <a:latin typeface="Calibri" panose="020F0502020204030204" pitchFamily="34" charset="0"/>
              </a:rPr>
            </a:br>
            <a:r>
              <a:rPr lang="tr-TR" sz="4000" b="1" dirty="0">
                <a:solidFill>
                  <a:schemeClr val="tx1"/>
                </a:solidFill>
                <a:latin typeface="Calibri" panose="020F0502020204030204" pitchFamily="34" charset="0"/>
              </a:rPr>
              <a:t>BÖLÜMÜMÜZ PROGRAM ÇIKTILARI</a:t>
            </a:r>
          </a:p>
        </p:txBody>
      </p:sp>
    </p:spTree>
    <p:extLst>
      <p:ext uri="{BB962C8B-B14F-4D97-AF65-F5344CB8AC3E}">
        <p14:creationId xmlns:p14="http://schemas.microsoft.com/office/powerpoint/2010/main" val="3656311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62500" lnSpcReduction="20000"/>
          </a:bodyPr>
          <a:lstStyle/>
          <a:p>
            <a:pPr marL="0" indent="0" algn="just">
              <a:buNone/>
            </a:pPr>
            <a:r>
              <a:rPr lang="tr-TR" sz="3400" b="1" dirty="0">
                <a:solidFill>
                  <a:schemeClr val="tx1"/>
                </a:solidFill>
                <a:latin typeface="Calibri" panose="020F0502020204030204" pitchFamily="34" charset="0"/>
              </a:rPr>
              <a:t>*</a:t>
            </a:r>
            <a:r>
              <a:rPr lang="tr-TR" b="1" dirty="0">
                <a:solidFill>
                  <a:schemeClr val="tx1"/>
                </a:solidFill>
                <a:latin typeface="Calibri" panose="020F0502020204030204" pitchFamily="34" charset="0"/>
              </a:rPr>
              <a:t> </a:t>
            </a:r>
            <a:r>
              <a:rPr lang="tr-TR" sz="4500" b="1" dirty="0">
                <a:solidFill>
                  <a:srgbClr val="C00000"/>
                </a:solidFill>
                <a:latin typeface="Calibri" panose="020F0502020204030204" pitchFamily="34" charset="0"/>
              </a:rPr>
              <a:t>Bir fakülte, yüksekokul, konservatuvar veya meslek yüksekokulunun kendi bünyesindeki veya aynı üniversite içinde yer alan diğer fakülte, yüksekokul, konservatuvar veya meslek yüksekokulunun bünyesindeki eşdeğer düzeyde diploma programlarına ilgili yönetim kurulu tarafından belirlenen kontenjanlar dahilinde yatay geçiş yapılabilir.</a:t>
            </a:r>
          </a:p>
          <a:p>
            <a:pPr marL="0" indent="0">
              <a:buNone/>
            </a:pPr>
            <a:endParaRPr lang="tr-TR" b="1" dirty="0">
              <a:solidFill>
                <a:schemeClr val="tx1"/>
              </a:solidFill>
              <a:latin typeface="Calibri" panose="020F0502020204030204" pitchFamily="34" charset="0"/>
            </a:endParaRPr>
          </a:p>
        </p:txBody>
      </p:sp>
      <p:sp>
        <p:nvSpPr>
          <p:cNvPr id="3" name="Başlık 2"/>
          <p:cNvSpPr>
            <a:spLocks noGrp="1"/>
          </p:cNvSpPr>
          <p:nvPr>
            <p:ph type="title"/>
          </p:nvPr>
        </p:nvSpPr>
        <p:spPr/>
        <p:txBody>
          <a:bodyPr>
            <a:normAutofit fontScale="90000"/>
          </a:bodyPr>
          <a:lstStyle/>
          <a:p>
            <a:r>
              <a:rPr lang="tr-TR" sz="4000" b="1" dirty="0">
                <a:solidFill>
                  <a:schemeClr val="tx1"/>
                </a:solidFill>
                <a:latin typeface="Calibri" panose="020F0502020204030204" pitchFamily="34" charset="0"/>
              </a:rPr>
              <a:t/>
            </a:r>
            <a:br>
              <a:rPr lang="tr-TR" sz="4000" b="1" dirty="0">
                <a:solidFill>
                  <a:schemeClr val="tx1"/>
                </a:solidFill>
                <a:latin typeface="Calibri" panose="020F0502020204030204" pitchFamily="34" charset="0"/>
              </a:rPr>
            </a:br>
            <a:r>
              <a:rPr lang="tr-TR" sz="4000" b="1" dirty="0">
                <a:solidFill>
                  <a:schemeClr val="tx1"/>
                </a:solidFill>
                <a:latin typeface="Calibri" panose="020F0502020204030204" pitchFamily="34" charset="0"/>
              </a:rPr>
              <a:t/>
            </a:r>
            <a:br>
              <a:rPr lang="tr-TR" sz="4000" b="1" dirty="0">
                <a:solidFill>
                  <a:schemeClr val="tx1"/>
                </a:solidFill>
                <a:latin typeface="Calibri" panose="020F0502020204030204" pitchFamily="34" charset="0"/>
              </a:rPr>
            </a:br>
            <a:r>
              <a:rPr lang="tr-TR" sz="4000" b="1" dirty="0">
                <a:solidFill>
                  <a:schemeClr val="tx1"/>
                </a:solidFill>
                <a:latin typeface="Calibri" panose="020F0502020204030204" pitchFamily="34" charset="0"/>
              </a:rPr>
              <a:t>Kurum İçi Programlar Arası Yatay Geçiş</a:t>
            </a:r>
            <a:r>
              <a:rPr lang="tr-TR" dirty="0">
                <a:latin typeface="Calibri" panose="020F0502020204030204" pitchFamily="34" charset="0"/>
              </a:rPr>
              <a:t/>
            </a:r>
            <a:br>
              <a:rPr lang="tr-TR" dirty="0">
                <a:latin typeface="Calibri" panose="020F0502020204030204" pitchFamily="34" charset="0"/>
              </a:rPr>
            </a:br>
            <a:endParaRPr lang="tr-TR" dirty="0">
              <a:latin typeface="Calibri" panose="020F0502020204030204" pitchFamily="34" charset="0"/>
            </a:endParaRPr>
          </a:p>
        </p:txBody>
      </p:sp>
    </p:spTree>
    <p:extLst>
      <p:ext uri="{BB962C8B-B14F-4D97-AF65-F5344CB8AC3E}">
        <p14:creationId xmlns:p14="http://schemas.microsoft.com/office/powerpoint/2010/main" val="2396341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2636912"/>
            <a:ext cx="7408333" cy="3450696"/>
          </a:xfrm>
        </p:spPr>
        <p:txBody>
          <a:bodyPr>
            <a:normAutofit fontScale="77500" lnSpcReduction="20000"/>
          </a:bodyPr>
          <a:lstStyle/>
          <a:p>
            <a:pPr marL="0" indent="0" algn="just">
              <a:buNone/>
            </a:pPr>
            <a:r>
              <a:rPr lang="tr-TR" sz="2600" b="1" dirty="0">
                <a:solidFill>
                  <a:schemeClr val="tx1"/>
                </a:solidFill>
                <a:latin typeface="Calibri" panose="020F0502020204030204" pitchFamily="34" charset="0"/>
              </a:rPr>
              <a:t>*</a:t>
            </a:r>
            <a:r>
              <a:rPr lang="tr-TR" sz="3000" b="1" dirty="0">
                <a:solidFill>
                  <a:srgbClr val="C00000"/>
                </a:solidFill>
                <a:latin typeface="Calibri" panose="020F0502020204030204" pitchFamily="34" charset="0"/>
              </a:rPr>
              <a:t>Üniversite bünyesindeki aynı düzeyde fakat farklı merkezi yerleştirme puan türü ile öğrenci kabul eden diploma programları arasında yatay geçiş başvurusu yapılabilmesi için, öğrencinin merkezi sınava girdiği yıl itibarıyla geçmek istediği diploma programı için geçerli olan puan türünde aldığı merkezi yerleştirme puanının, geçmek istediği diploma programına eşdeğer yurt içindeki diğer devlet üniversitelerinin diploma programlarının en düşük taban puanından az olmaması şartı aranır.</a:t>
            </a:r>
          </a:p>
          <a:p>
            <a:pPr marL="0" indent="0">
              <a:buNone/>
            </a:pPr>
            <a:r>
              <a:rPr lang="tr-TR" b="1" u="sng" dirty="0">
                <a:solidFill>
                  <a:schemeClr val="tx1"/>
                </a:solidFill>
                <a:latin typeface="Calibri" panose="020F0502020204030204" pitchFamily="34" charset="0"/>
              </a:rPr>
              <a:t>Düzey</a:t>
            </a:r>
            <a:r>
              <a:rPr lang="tr-TR" b="1" dirty="0">
                <a:solidFill>
                  <a:schemeClr val="tx1"/>
                </a:solidFill>
                <a:latin typeface="Calibri" panose="020F0502020204030204" pitchFamily="34" charset="0"/>
              </a:rPr>
              <a:t>:</a:t>
            </a:r>
            <a:r>
              <a:rPr lang="tr-TR" dirty="0">
                <a:latin typeface="Calibri" panose="020F0502020204030204" pitchFamily="34" charset="0"/>
              </a:rPr>
              <a:t> </a:t>
            </a:r>
            <a:r>
              <a:rPr lang="tr-TR" b="1" dirty="0" err="1">
                <a:solidFill>
                  <a:srgbClr val="002060"/>
                </a:solidFill>
                <a:latin typeface="Calibri" panose="020F0502020204030204" pitchFamily="34" charset="0"/>
              </a:rPr>
              <a:t>Önlisans</a:t>
            </a:r>
            <a:r>
              <a:rPr lang="tr-TR" b="1" dirty="0">
                <a:solidFill>
                  <a:srgbClr val="002060"/>
                </a:solidFill>
                <a:latin typeface="Calibri" panose="020F0502020204030204" pitchFamily="34" charset="0"/>
              </a:rPr>
              <a:t> veya lisans diploma programlarından her biri</a:t>
            </a:r>
          </a:p>
          <a:p>
            <a:pPr marL="0" indent="0">
              <a:buNone/>
            </a:pPr>
            <a:endParaRPr lang="tr-TR" dirty="0">
              <a:latin typeface="Calibri" panose="020F0502020204030204" pitchFamily="34" charset="0"/>
            </a:endParaRPr>
          </a:p>
        </p:txBody>
      </p:sp>
      <p:sp>
        <p:nvSpPr>
          <p:cNvPr id="3" name="Başlık 2"/>
          <p:cNvSpPr>
            <a:spLocks noGrp="1"/>
          </p:cNvSpPr>
          <p:nvPr>
            <p:ph type="title"/>
          </p:nvPr>
        </p:nvSpPr>
        <p:spPr/>
        <p:txBody>
          <a:bodyPr/>
          <a:lstStyle/>
          <a:p>
            <a:endParaRPr lang="tr-TR">
              <a:latin typeface="Calibri" panose="020F0502020204030204" pitchFamily="34" charset="0"/>
            </a:endParaRPr>
          </a:p>
        </p:txBody>
      </p:sp>
    </p:spTree>
    <p:extLst>
      <p:ext uri="{BB962C8B-B14F-4D97-AF65-F5344CB8AC3E}">
        <p14:creationId xmlns:p14="http://schemas.microsoft.com/office/powerpoint/2010/main" val="4259338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pPr marL="0" indent="0" algn="just">
              <a:buNone/>
            </a:pPr>
            <a:r>
              <a:rPr lang="tr-TR" b="1" dirty="0">
                <a:solidFill>
                  <a:schemeClr val="tx1"/>
                </a:solidFill>
                <a:latin typeface="Calibri" panose="020F0502020204030204" pitchFamily="34" charset="0"/>
              </a:rPr>
              <a:t>*</a:t>
            </a:r>
            <a:r>
              <a:rPr lang="tr-TR" sz="2800" b="1" dirty="0">
                <a:solidFill>
                  <a:srgbClr val="C00000"/>
                </a:solidFill>
                <a:latin typeface="Calibri" panose="020F0502020204030204" pitchFamily="34" charset="0"/>
              </a:rPr>
              <a:t>Başvuruların değerlendirilmesinde, aynı puan türündeki programlara geçiş için genel not ortalamasının %60’ı ve merkezi yerleştirme puanının %40’i; farklı puan türlerindeki programlara geçiş için ise genel not ortalamasının %30’ı ve merkezi yerleştirme puanının %70’i esas alınarak başarı puanları hesaplanır ve kontenjan dahilinde yerleştirme yapılır.</a:t>
            </a:r>
          </a:p>
          <a:p>
            <a:pPr marL="0" indent="0" algn="just">
              <a:buNone/>
            </a:pPr>
            <a:endParaRPr lang="tr-TR" sz="2800" b="1" dirty="0">
              <a:solidFill>
                <a:srgbClr val="C00000"/>
              </a:solidFill>
              <a:latin typeface="Calibri" panose="020F0502020204030204" pitchFamily="34" charset="0"/>
            </a:endParaRPr>
          </a:p>
        </p:txBody>
      </p:sp>
      <p:sp>
        <p:nvSpPr>
          <p:cNvPr id="3" name="Başlık 2"/>
          <p:cNvSpPr>
            <a:spLocks noGrp="1"/>
          </p:cNvSpPr>
          <p:nvPr>
            <p:ph type="title"/>
          </p:nvPr>
        </p:nvSpPr>
        <p:spPr/>
        <p:txBody>
          <a:bodyPr/>
          <a:lstStyle/>
          <a:p>
            <a:endParaRPr lang="tr-TR">
              <a:latin typeface="Calibri" panose="020F0502020204030204" pitchFamily="34" charset="0"/>
            </a:endParaRPr>
          </a:p>
        </p:txBody>
      </p:sp>
    </p:spTree>
    <p:extLst>
      <p:ext uri="{BB962C8B-B14F-4D97-AF65-F5344CB8AC3E}">
        <p14:creationId xmlns:p14="http://schemas.microsoft.com/office/powerpoint/2010/main" val="716868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b="1" dirty="0">
                <a:solidFill>
                  <a:schemeClr val="tx1"/>
                </a:solidFill>
                <a:latin typeface="Calibri" panose="020F0502020204030204" pitchFamily="34" charset="0"/>
              </a:rPr>
              <a:t>*</a:t>
            </a:r>
            <a:r>
              <a:rPr lang="tr-TR" b="1" dirty="0">
                <a:latin typeface="Calibri" panose="020F0502020204030204" pitchFamily="34" charset="0"/>
              </a:rPr>
              <a:t> </a:t>
            </a:r>
            <a:r>
              <a:rPr lang="tr-TR" b="1" dirty="0">
                <a:solidFill>
                  <a:srgbClr val="C00000"/>
                </a:solidFill>
                <a:latin typeface="Calibri" panose="020F0502020204030204" pitchFamily="34" charset="0"/>
              </a:rPr>
              <a:t>Öğrencinin kayıt olduğu yıldaki merkezi yerleştirme puanı, geçmek istediği programının girdiği yıldaki taban puanına eşit veya yüksek olması durumunda başvuru yapılabilir</a:t>
            </a:r>
          </a:p>
          <a:p>
            <a:pPr marL="0" indent="0">
              <a:buNone/>
            </a:pPr>
            <a:r>
              <a:rPr lang="tr-TR" b="1" dirty="0">
                <a:solidFill>
                  <a:schemeClr val="tx1"/>
                </a:solidFill>
                <a:latin typeface="Calibri" panose="020F0502020204030204" pitchFamily="34" charset="0"/>
              </a:rPr>
              <a:t>*</a:t>
            </a:r>
            <a:r>
              <a:rPr lang="tr-TR" b="1" dirty="0">
                <a:latin typeface="Calibri" panose="020F0502020204030204" pitchFamily="34" charset="0"/>
              </a:rPr>
              <a:t> Her eğitim öğretim dönemi için başvurular Ağustos ayının 30’una kadar alınmaktadır</a:t>
            </a:r>
          </a:p>
        </p:txBody>
      </p:sp>
      <p:sp>
        <p:nvSpPr>
          <p:cNvPr id="3" name="Unvan 2"/>
          <p:cNvSpPr>
            <a:spLocks noGrp="1"/>
          </p:cNvSpPr>
          <p:nvPr>
            <p:ph type="title"/>
          </p:nvPr>
        </p:nvSpPr>
        <p:spPr/>
        <p:txBody>
          <a:bodyPr>
            <a:normAutofit/>
          </a:bodyPr>
          <a:lstStyle/>
          <a:p>
            <a:r>
              <a:rPr lang="tr-TR" sz="3600" b="1" dirty="0">
                <a:solidFill>
                  <a:schemeClr val="tx1"/>
                </a:solidFill>
              </a:rPr>
              <a:t>Merkezi Yerleştirme Puanıyla Yatay Geçiş</a:t>
            </a:r>
          </a:p>
        </p:txBody>
      </p:sp>
    </p:spTree>
    <p:extLst>
      <p:ext uri="{BB962C8B-B14F-4D97-AF65-F5344CB8AC3E}">
        <p14:creationId xmlns:p14="http://schemas.microsoft.com/office/powerpoint/2010/main" val="3713183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pPr marL="0" indent="0">
              <a:buNone/>
            </a:pPr>
            <a:r>
              <a:rPr lang="tr-TR" b="1" dirty="0">
                <a:solidFill>
                  <a:schemeClr val="tx1"/>
                </a:solidFill>
                <a:latin typeface="Calibri" panose="020F0502020204030204" pitchFamily="34" charset="0"/>
              </a:rPr>
              <a:t>*</a:t>
            </a:r>
            <a:r>
              <a:rPr lang="tr-TR" dirty="0">
                <a:latin typeface="Calibri" panose="020F0502020204030204" pitchFamily="34" charset="0"/>
              </a:rPr>
              <a:t> </a:t>
            </a:r>
            <a:r>
              <a:rPr lang="tr-TR" b="1" dirty="0">
                <a:solidFill>
                  <a:srgbClr val="C00000"/>
                </a:solidFill>
                <a:latin typeface="Calibri" panose="020F0502020204030204" pitchFamily="34" charset="0"/>
              </a:rPr>
              <a:t>Başvuruların değerlendirilmesinde sadece öğrencinin kayıtlı olduğu programa yerleştiği yıldaki ÖSYM merkezi yerleştirme puanlarının dikkate alınmakta, başarı vb. şart aranmamaktadır.</a:t>
            </a:r>
          </a:p>
          <a:p>
            <a:pPr marL="0" indent="0" algn="just">
              <a:buNone/>
            </a:pPr>
            <a:r>
              <a:rPr lang="tr-TR" b="1" dirty="0">
                <a:solidFill>
                  <a:schemeClr val="tx1"/>
                </a:solidFill>
                <a:latin typeface="Calibri" panose="020F0502020204030204" pitchFamily="34" charset="0"/>
              </a:rPr>
              <a:t>*</a:t>
            </a:r>
            <a:r>
              <a:rPr lang="tr-TR" b="1" dirty="0">
                <a:latin typeface="Calibri" panose="020F0502020204030204" pitchFamily="34" charset="0"/>
              </a:rPr>
              <a:t> Öğrencilerin Ek Madde -1 uyarınca sadece bir defa yatay geçiş yapabilmekte, ancak söz konusu madde uyarınca yatay geçiş yapan öğrencilerin ÖSYS merkezi yerleştirme sonucu kayıt hakkı kazandıkları yükseköğretim kurumuna daha sonraki başvuru tarihlerinde geri dönebilmektedirler.</a:t>
            </a: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814987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just">
              <a:buNone/>
            </a:pPr>
            <a:r>
              <a:rPr lang="tr-TR" b="1" dirty="0">
                <a:solidFill>
                  <a:schemeClr val="tx1"/>
                </a:solidFill>
                <a:latin typeface="Calibri" panose="020F0502020204030204" pitchFamily="34" charset="0"/>
              </a:rPr>
              <a:t>* </a:t>
            </a:r>
            <a:r>
              <a:rPr lang="tr-TR" sz="2800" b="1" dirty="0">
                <a:solidFill>
                  <a:srgbClr val="C00000"/>
                </a:solidFill>
                <a:latin typeface="Calibri" panose="020F0502020204030204" pitchFamily="34" charset="0"/>
              </a:rPr>
              <a:t>Farabi Değişim Programı, üniversite ve yüksek </a:t>
            </a:r>
          </a:p>
          <a:p>
            <a:pPr marL="0" indent="0" algn="just">
              <a:buNone/>
            </a:pPr>
            <a:r>
              <a:rPr lang="tr-TR" sz="2800" b="1" dirty="0">
                <a:solidFill>
                  <a:srgbClr val="C00000"/>
                </a:solidFill>
                <a:latin typeface="Calibri" panose="020F0502020204030204" pitchFamily="34" charset="0"/>
              </a:rPr>
              <a:t>teknoloji enstitüleri bünyesinde ön lisans, lisans, yüksek lisans ve doktora düzeyinde eğitim-öğretim yapan yükseköğretim kurumları arasında öğrenci ve öğretim üyesi değişim programıdır.</a:t>
            </a:r>
          </a:p>
          <a:p>
            <a:pPr marL="0" indent="0" algn="just">
              <a:buNone/>
            </a:pPr>
            <a:endParaRPr lang="tr-TR" sz="2800" b="1" dirty="0">
              <a:solidFill>
                <a:srgbClr val="C00000"/>
              </a:solidFill>
              <a:latin typeface="Calibri" panose="020F0502020204030204" pitchFamily="34" charset="0"/>
            </a:endParaRPr>
          </a:p>
        </p:txBody>
      </p:sp>
      <p:sp>
        <p:nvSpPr>
          <p:cNvPr id="3" name="Başlık 2"/>
          <p:cNvSpPr>
            <a:spLocks noGrp="1"/>
          </p:cNvSpPr>
          <p:nvPr>
            <p:ph type="title"/>
          </p:nvPr>
        </p:nvSpPr>
        <p:spPr/>
        <p:txBody>
          <a:bodyPr>
            <a:normAutofit fontScale="90000"/>
          </a:bodyPr>
          <a:lstStyle/>
          <a:p>
            <a:r>
              <a:rPr lang="tr-TR" sz="4000" b="1" dirty="0">
                <a:solidFill>
                  <a:schemeClr val="tx1"/>
                </a:solidFill>
                <a:latin typeface="Calibri" panose="020F0502020204030204" pitchFamily="34" charset="0"/>
              </a:rPr>
              <a:t/>
            </a:r>
            <a:br>
              <a:rPr lang="tr-TR" sz="4000" b="1" dirty="0">
                <a:solidFill>
                  <a:schemeClr val="tx1"/>
                </a:solidFill>
                <a:latin typeface="Calibri" panose="020F0502020204030204" pitchFamily="34" charset="0"/>
              </a:rPr>
            </a:br>
            <a:r>
              <a:rPr lang="tr-TR" sz="4000" b="1" dirty="0">
                <a:solidFill>
                  <a:schemeClr val="tx1"/>
                </a:solidFill>
                <a:latin typeface="Calibri" panose="020F0502020204030204" pitchFamily="34" charset="0"/>
              </a:rPr>
              <a:t/>
            </a:r>
            <a:br>
              <a:rPr lang="tr-TR" sz="4000" b="1" dirty="0">
                <a:solidFill>
                  <a:schemeClr val="tx1"/>
                </a:solidFill>
                <a:latin typeface="Calibri" panose="020F0502020204030204" pitchFamily="34" charset="0"/>
              </a:rPr>
            </a:br>
            <a:r>
              <a:rPr lang="tr-TR" sz="4000" b="1" dirty="0">
                <a:solidFill>
                  <a:schemeClr val="tx1"/>
                </a:solidFill>
                <a:latin typeface="Calibri" panose="020F0502020204030204" pitchFamily="34" charset="0"/>
              </a:rPr>
              <a:t>Farabi Değişim Programı </a:t>
            </a:r>
            <a:r>
              <a:rPr lang="tr-TR" dirty="0">
                <a:latin typeface="Calibri" panose="020F0502020204030204" pitchFamily="34" charset="0"/>
              </a:rPr>
              <a:t/>
            </a:r>
            <a:br>
              <a:rPr lang="tr-TR" dirty="0">
                <a:latin typeface="Calibri" panose="020F0502020204030204" pitchFamily="34" charset="0"/>
              </a:rPr>
            </a:br>
            <a:endParaRPr lang="tr-TR" dirty="0">
              <a:latin typeface="Calibri" panose="020F0502020204030204" pitchFamily="34" charset="0"/>
            </a:endParaRPr>
          </a:p>
        </p:txBody>
      </p:sp>
    </p:spTree>
    <p:extLst>
      <p:ext uri="{BB962C8B-B14F-4D97-AF65-F5344CB8AC3E}">
        <p14:creationId xmlns:p14="http://schemas.microsoft.com/office/powerpoint/2010/main" val="3919410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r>
              <a:rPr lang="tr-TR" b="1" dirty="0">
                <a:solidFill>
                  <a:schemeClr val="tx1"/>
                </a:solidFill>
                <a:latin typeface="Calibri" panose="020F0502020204030204" pitchFamily="34" charset="0"/>
              </a:rPr>
              <a:t>* </a:t>
            </a:r>
            <a:r>
              <a:rPr lang="tr-TR" sz="2800" b="1" dirty="0">
                <a:solidFill>
                  <a:srgbClr val="C00000"/>
                </a:solidFill>
                <a:latin typeface="Calibri" panose="020F0502020204030204" pitchFamily="34" charset="0"/>
              </a:rPr>
              <a:t>Farabi Değişim Programı ile öğrencilerimiz bir veya iki yarıyıl süresince Üniversitemiz dışında Yurtiçindeki başka bir üniversitede eğitim ve öğretim faaliyetlerine devam edebilmektedirler.</a:t>
            </a:r>
          </a:p>
          <a:p>
            <a:pPr marL="0" indent="0">
              <a:buNone/>
            </a:pPr>
            <a:endParaRPr lang="tr-TR" b="1" dirty="0">
              <a:solidFill>
                <a:schemeClr val="tx1"/>
              </a:solidFill>
              <a:latin typeface="Calibri" panose="020F0502020204030204" pitchFamily="34" charset="0"/>
            </a:endParaRPr>
          </a:p>
        </p:txBody>
      </p:sp>
      <p:sp>
        <p:nvSpPr>
          <p:cNvPr id="3" name="Başlık 2"/>
          <p:cNvSpPr>
            <a:spLocks noGrp="1"/>
          </p:cNvSpPr>
          <p:nvPr>
            <p:ph type="title"/>
          </p:nvPr>
        </p:nvSpPr>
        <p:spPr/>
        <p:txBody>
          <a:bodyPr/>
          <a:lstStyle/>
          <a:p>
            <a:endParaRPr lang="tr-TR">
              <a:latin typeface="Calibri" panose="020F0502020204030204" pitchFamily="34" charset="0"/>
            </a:endParaRPr>
          </a:p>
        </p:txBody>
      </p:sp>
    </p:spTree>
    <p:extLst>
      <p:ext uri="{BB962C8B-B14F-4D97-AF65-F5344CB8AC3E}">
        <p14:creationId xmlns:p14="http://schemas.microsoft.com/office/powerpoint/2010/main" val="270494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b="1" dirty="0">
                <a:solidFill>
                  <a:schemeClr val="tx1"/>
                </a:solidFill>
                <a:latin typeface="Calibri" panose="020F0502020204030204" pitchFamily="34" charset="0"/>
              </a:rPr>
              <a:t>* </a:t>
            </a:r>
            <a:r>
              <a:rPr lang="tr-TR" sz="2800" b="1" dirty="0">
                <a:solidFill>
                  <a:srgbClr val="C00000"/>
                </a:solidFill>
                <a:latin typeface="Calibri" panose="020F0502020204030204" pitchFamily="34" charset="0"/>
              </a:rPr>
              <a:t>Hazırlık ve birinci sınıfta okuyan öğrenciler, Farabi Değişim Programından yararlanamaz.</a:t>
            </a:r>
          </a:p>
          <a:p>
            <a:pPr marL="0" indent="0">
              <a:buNone/>
            </a:pPr>
            <a:endParaRPr lang="tr-TR" dirty="0">
              <a:latin typeface="Calibri" panose="020F0502020204030204" pitchFamily="34" charset="0"/>
            </a:endParaRPr>
          </a:p>
          <a:p>
            <a:pPr marL="0" indent="0">
              <a:buNone/>
            </a:pPr>
            <a:r>
              <a:rPr lang="tr-TR" b="1" dirty="0">
                <a:solidFill>
                  <a:schemeClr val="tx1"/>
                </a:solidFill>
                <a:latin typeface="Calibri" panose="020F0502020204030204" pitchFamily="34" charset="0"/>
              </a:rPr>
              <a:t>* </a:t>
            </a:r>
            <a:r>
              <a:rPr lang="tr-TR" sz="2800" b="1" dirty="0">
                <a:solidFill>
                  <a:srgbClr val="002060"/>
                </a:solidFill>
                <a:latin typeface="Calibri" panose="020F0502020204030204" pitchFamily="34" charset="0"/>
              </a:rPr>
              <a:t>Başvuru için genel akademik not ortalamasının en az 2.0/4 olması gerekir.</a:t>
            </a:r>
          </a:p>
          <a:p>
            <a:pPr marL="0" indent="0">
              <a:buNone/>
            </a:pPr>
            <a:endParaRPr lang="tr-TR" sz="2800" b="1" dirty="0">
              <a:solidFill>
                <a:srgbClr val="002060"/>
              </a:solidFill>
              <a:latin typeface="Calibri" panose="020F0502020204030204" pitchFamily="34" charset="0"/>
            </a:endParaRPr>
          </a:p>
        </p:txBody>
      </p:sp>
      <p:sp>
        <p:nvSpPr>
          <p:cNvPr id="3" name="Başlık 2"/>
          <p:cNvSpPr>
            <a:spLocks noGrp="1"/>
          </p:cNvSpPr>
          <p:nvPr>
            <p:ph type="title"/>
          </p:nvPr>
        </p:nvSpPr>
        <p:spPr/>
        <p:txBody>
          <a:bodyPr/>
          <a:lstStyle/>
          <a:p>
            <a:endParaRPr lang="tr-TR">
              <a:latin typeface="Calibri" panose="020F0502020204030204" pitchFamily="34" charset="0"/>
            </a:endParaRPr>
          </a:p>
        </p:txBody>
      </p:sp>
    </p:spTree>
    <p:extLst>
      <p:ext uri="{BB962C8B-B14F-4D97-AF65-F5344CB8AC3E}">
        <p14:creationId xmlns:p14="http://schemas.microsoft.com/office/powerpoint/2010/main" val="2614688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b="1" dirty="0">
                <a:solidFill>
                  <a:schemeClr val="tx1"/>
                </a:solidFill>
                <a:latin typeface="Calibri" panose="020F0502020204030204" pitchFamily="34" charset="0"/>
              </a:rPr>
              <a:t>* </a:t>
            </a:r>
            <a:r>
              <a:rPr lang="tr-TR" sz="3200" b="1" dirty="0">
                <a:solidFill>
                  <a:srgbClr val="C00000"/>
                </a:solidFill>
                <a:latin typeface="Calibri" panose="020F0502020204030204" pitchFamily="34" charset="0"/>
              </a:rPr>
              <a:t>Bölümümüz Farabi Koordinatörü        </a:t>
            </a:r>
            <a:r>
              <a:rPr lang="tr-TR" sz="3200" b="1" dirty="0" smtClean="0">
                <a:solidFill>
                  <a:srgbClr val="C00000"/>
                </a:solidFill>
                <a:latin typeface="Calibri" panose="020F0502020204030204" pitchFamily="34" charset="0"/>
              </a:rPr>
              <a:t>Prof. Dr. Rıza </a:t>
            </a:r>
            <a:r>
              <a:rPr lang="tr-TR" sz="3200" b="1" dirty="0" err="1" smtClean="0">
                <a:solidFill>
                  <a:srgbClr val="C00000"/>
                </a:solidFill>
                <a:latin typeface="Calibri" panose="020F0502020204030204" pitchFamily="34" charset="0"/>
              </a:rPr>
              <a:t>KARAGÖZ’dür</a:t>
            </a:r>
            <a:r>
              <a:rPr lang="tr-TR" sz="3200" b="1" dirty="0" smtClean="0">
                <a:solidFill>
                  <a:srgbClr val="C00000"/>
                </a:solidFill>
                <a:latin typeface="Calibri" panose="020F0502020204030204" pitchFamily="34" charset="0"/>
              </a:rPr>
              <a:t>.</a:t>
            </a:r>
            <a:endParaRPr lang="tr-TR" sz="3200" b="1" dirty="0">
              <a:solidFill>
                <a:srgbClr val="C00000"/>
              </a:solidFill>
              <a:latin typeface="Calibri" panose="020F0502020204030204" pitchFamily="34" charset="0"/>
            </a:endParaRPr>
          </a:p>
          <a:p>
            <a:pPr marL="0" indent="0">
              <a:buNone/>
            </a:pPr>
            <a:endParaRPr lang="tr-TR" dirty="0">
              <a:latin typeface="Calibri" panose="020F0502020204030204" pitchFamily="34" charset="0"/>
            </a:endParaRPr>
          </a:p>
          <a:p>
            <a:pPr marL="0" indent="0">
              <a:buNone/>
            </a:pPr>
            <a:r>
              <a:rPr lang="tr-TR" b="1" dirty="0">
                <a:solidFill>
                  <a:schemeClr val="tx1"/>
                </a:solidFill>
                <a:latin typeface="Calibri" panose="020F0502020204030204" pitchFamily="34" charset="0"/>
              </a:rPr>
              <a:t>* </a:t>
            </a:r>
            <a:r>
              <a:rPr lang="tr-TR" sz="3200" b="1" dirty="0">
                <a:solidFill>
                  <a:srgbClr val="002060"/>
                </a:solidFill>
                <a:latin typeface="Calibri" panose="020F0502020204030204" pitchFamily="34" charset="0"/>
              </a:rPr>
              <a:t>Ayrıntılı bilgi için http://farabi.omu.edu.tr</a:t>
            </a:r>
          </a:p>
          <a:p>
            <a:pPr marL="0" indent="0">
              <a:buNone/>
            </a:pPr>
            <a:endParaRPr lang="tr-TR" b="1" dirty="0">
              <a:solidFill>
                <a:schemeClr val="tx1"/>
              </a:solidFill>
              <a:latin typeface="Calibri" panose="020F0502020204030204" pitchFamily="34" charset="0"/>
            </a:endParaRPr>
          </a:p>
        </p:txBody>
      </p:sp>
      <p:sp>
        <p:nvSpPr>
          <p:cNvPr id="3" name="Başlık 2"/>
          <p:cNvSpPr>
            <a:spLocks noGrp="1"/>
          </p:cNvSpPr>
          <p:nvPr>
            <p:ph type="title"/>
          </p:nvPr>
        </p:nvSpPr>
        <p:spPr/>
        <p:txBody>
          <a:bodyPr/>
          <a:lstStyle/>
          <a:p>
            <a:endParaRPr lang="tr-TR">
              <a:latin typeface="Calibri" panose="020F0502020204030204" pitchFamily="34" charset="0"/>
            </a:endParaRPr>
          </a:p>
        </p:txBody>
      </p:sp>
    </p:spTree>
    <p:extLst>
      <p:ext uri="{BB962C8B-B14F-4D97-AF65-F5344CB8AC3E}">
        <p14:creationId xmlns:p14="http://schemas.microsoft.com/office/powerpoint/2010/main" val="2808256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endParaRPr lang="tr-TR" b="1" dirty="0">
              <a:solidFill>
                <a:schemeClr val="tx1"/>
              </a:solidFill>
              <a:latin typeface="Calibri" panose="020F0502020204030204" pitchFamily="34" charset="0"/>
            </a:endParaRPr>
          </a:p>
          <a:p>
            <a:pPr marL="0" indent="0">
              <a:buNone/>
            </a:pPr>
            <a:r>
              <a:rPr lang="tr-TR" b="1" dirty="0">
                <a:solidFill>
                  <a:schemeClr val="tx1"/>
                </a:solidFill>
                <a:latin typeface="Calibri" panose="020F0502020204030204" pitchFamily="34" charset="0"/>
              </a:rPr>
              <a:t>* </a:t>
            </a:r>
            <a:r>
              <a:rPr lang="tr-TR" sz="2800" b="1" dirty="0" err="1">
                <a:solidFill>
                  <a:srgbClr val="C00000"/>
                </a:solidFill>
                <a:latin typeface="Calibri" panose="020F0502020204030204" pitchFamily="34" charset="0"/>
              </a:rPr>
              <a:t>Erasmus</a:t>
            </a:r>
            <a:r>
              <a:rPr lang="tr-TR" sz="2800" b="1" dirty="0">
                <a:solidFill>
                  <a:srgbClr val="C00000"/>
                </a:solidFill>
                <a:latin typeface="Calibri" panose="020F0502020204030204" pitchFamily="34" charset="0"/>
              </a:rPr>
              <a:t>+ Programı, Avrupa Birliği’nin 2014-2020 dönemi için eğitim, öğretim, gençlik ve spor alanlarındaki hibe programıdır. </a:t>
            </a:r>
          </a:p>
          <a:p>
            <a:pPr marL="0" indent="0">
              <a:buNone/>
            </a:pPr>
            <a:r>
              <a:rPr lang="tr-TR" b="1" dirty="0">
                <a:solidFill>
                  <a:schemeClr val="tx1"/>
                </a:solidFill>
                <a:latin typeface="Calibri" panose="020F0502020204030204" pitchFamily="34" charset="0"/>
              </a:rPr>
              <a:t>* </a:t>
            </a:r>
            <a:r>
              <a:rPr lang="tr-TR" sz="2800" b="1" dirty="0">
                <a:solidFill>
                  <a:srgbClr val="002060"/>
                </a:solidFill>
                <a:latin typeface="Calibri" panose="020F0502020204030204" pitchFamily="34" charset="0"/>
              </a:rPr>
              <a:t>AB üyesi 28 ülkedeki üniversitelerde 3 – 12 ay arasında faaliyetten yararlanmak mümkündür.</a:t>
            </a:r>
          </a:p>
          <a:p>
            <a:pPr marL="0" indent="0">
              <a:buNone/>
            </a:pPr>
            <a:endParaRPr lang="tr-TR" sz="2800" b="1" dirty="0">
              <a:solidFill>
                <a:srgbClr val="002060"/>
              </a:solidFill>
              <a:latin typeface="Calibri" panose="020F0502020204030204" pitchFamily="34" charset="0"/>
            </a:endParaRPr>
          </a:p>
        </p:txBody>
      </p:sp>
      <p:sp>
        <p:nvSpPr>
          <p:cNvPr id="3" name="Başlık 2"/>
          <p:cNvSpPr>
            <a:spLocks noGrp="1"/>
          </p:cNvSpPr>
          <p:nvPr>
            <p:ph type="title"/>
          </p:nvPr>
        </p:nvSpPr>
        <p:spPr/>
        <p:txBody>
          <a:bodyPr>
            <a:normAutofit/>
          </a:bodyPr>
          <a:lstStyle/>
          <a:p>
            <a:r>
              <a:rPr lang="tr-TR" sz="3600" b="1" dirty="0" err="1">
                <a:solidFill>
                  <a:schemeClr val="tx1"/>
                </a:solidFill>
                <a:latin typeface="Calibri" panose="020F0502020204030204" pitchFamily="34" charset="0"/>
              </a:rPr>
              <a:t>Erasmus</a:t>
            </a:r>
            <a:r>
              <a:rPr lang="tr-TR" sz="3600" b="1" dirty="0">
                <a:solidFill>
                  <a:schemeClr val="tx1"/>
                </a:solidFill>
                <a:latin typeface="Calibri" panose="020F0502020204030204" pitchFamily="34" charset="0"/>
              </a:rPr>
              <a:t>+</a:t>
            </a:r>
          </a:p>
        </p:txBody>
      </p:sp>
    </p:spTree>
    <p:extLst>
      <p:ext uri="{BB962C8B-B14F-4D97-AF65-F5344CB8AC3E}">
        <p14:creationId xmlns:p14="http://schemas.microsoft.com/office/powerpoint/2010/main" val="323241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lvl="0" indent="0" algn="just">
              <a:buNone/>
            </a:pPr>
            <a:r>
              <a:rPr lang="tr-TR" dirty="0" smtClean="0"/>
              <a:t>* Genel </a:t>
            </a:r>
            <a:r>
              <a:rPr lang="tr-TR" dirty="0"/>
              <a:t>kültür ve tarihte yardımcı bilimlerle ilgili, güncel bilgileri içeren kitapları, uygulama araç- gereçleri ve diğer bilimsel kaynaklarla desteklenen üst düzey bilgi ve becerilere sahiptir. Bu bilgi ve becerileri mesleğinde ve araştırmalarında kullanır.</a:t>
            </a: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2873541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buFont typeface="Arial" panose="020B0604020202020204" pitchFamily="34" charset="0"/>
              <a:buChar char="•"/>
            </a:pPr>
            <a:r>
              <a:rPr lang="tr-TR" b="1" dirty="0" smtClean="0">
                <a:solidFill>
                  <a:srgbClr val="C00000"/>
                </a:solidFill>
                <a:latin typeface="Calibri" panose="020F0502020204030204" pitchFamily="34" charset="0"/>
              </a:rPr>
              <a:t>Bir </a:t>
            </a:r>
            <a:r>
              <a:rPr lang="tr-TR" b="1" dirty="0">
                <a:solidFill>
                  <a:srgbClr val="C00000"/>
                </a:solidFill>
                <a:latin typeface="Calibri" panose="020F0502020204030204" pitchFamily="34" charset="0"/>
              </a:rPr>
              <a:t>tam akademik yıl için 60 AKTS, bir dönem için ise 30 AKTS </a:t>
            </a:r>
            <a:r>
              <a:rPr lang="tr-TR" b="1" dirty="0" err="1">
                <a:solidFill>
                  <a:srgbClr val="C00000"/>
                </a:solidFill>
                <a:latin typeface="Calibri" panose="020F0502020204030204" pitchFamily="34" charset="0"/>
              </a:rPr>
              <a:t>lik</a:t>
            </a:r>
            <a:r>
              <a:rPr lang="tr-TR" b="1" dirty="0">
                <a:solidFill>
                  <a:srgbClr val="C00000"/>
                </a:solidFill>
                <a:latin typeface="Calibri" panose="020F0502020204030204" pitchFamily="34" charset="0"/>
              </a:rPr>
              <a:t> program dahilinde gönderilir ve başarılı olunan kredilere tam akademik tanınma sağlanır, başarısız olunan krediler OMÜ’ de tekrar edilir</a:t>
            </a:r>
            <a:r>
              <a:rPr lang="tr-TR" b="1" dirty="0" smtClean="0">
                <a:solidFill>
                  <a:srgbClr val="C00000"/>
                </a:solidFill>
                <a:latin typeface="Calibri" panose="020F0502020204030204" pitchFamily="34" charset="0"/>
              </a:rPr>
              <a:t>.</a:t>
            </a:r>
          </a:p>
          <a:p>
            <a:pPr marL="0" indent="0">
              <a:buNone/>
            </a:pPr>
            <a:r>
              <a:rPr lang="tr-TR" b="1" dirty="0" smtClean="0">
                <a:solidFill>
                  <a:schemeClr val="tx1"/>
                </a:solidFill>
                <a:latin typeface="Calibri" panose="020F0502020204030204" pitchFamily="34" charset="0"/>
              </a:rPr>
              <a:t>* </a:t>
            </a:r>
            <a:r>
              <a:rPr lang="tr-TR" b="1" dirty="0">
                <a:solidFill>
                  <a:srgbClr val="002060"/>
                </a:solidFill>
                <a:latin typeface="Calibri" panose="020F0502020204030204" pitchFamily="34" charset="0"/>
              </a:rPr>
              <a:t>Ayrıntılı bilgi için http://erasmus.omu.edu.tr</a:t>
            </a:r>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397421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b="1" dirty="0">
                <a:solidFill>
                  <a:srgbClr val="C00000"/>
                </a:solidFill>
                <a:latin typeface="Calibri" panose="020F0502020204030204" pitchFamily="34" charset="0"/>
              </a:rPr>
              <a:t>Bölümümüz </a:t>
            </a:r>
            <a:r>
              <a:rPr lang="tr-TR" b="1" dirty="0" err="1">
                <a:solidFill>
                  <a:srgbClr val="C00000"/>
                </a:solidFill>
                <a:latin typeface="Calibri" panose="020F0502020204030204" pitchFamily="34" charset="0"/>
              </a:rPr>
              <a:t>Erasmus</a:t>
            </a:r>
            <a:r>
              <a:rPr lang="tr-TR" b="1" dirty="0">
                <a:solidFill>
                  <a:srgbClr val="C00000"/>
                </a:solidFill>
                <a:latin typeface="Calibri" panose="020F0502020204030204" pitchFamily="34" charset="0"/>
              </a:rPr>
              <a:t>+ Koordinatörü       </a:t>
            </a:r>
          </a:p>
          <a:p>
            <a:pPr marL="0" indent="0">
              <a:buNone/>
            </a:pPr>
            <a:r>
              <a:rPr lang="tr-TR" b="1" dirty="0">
                <a:solidFill>
                  <a:srgbClr val="C00000"/>
                </a:solidFill>
                <a:latin typeface="Calibri" panose="020F0502020204030204" pitchFamily="34" charset="0"/>
              </a:rPr>
              <a:t>                     </a:t>
            </a:r>
          </a:p>
          <a:p>
            <a:pPr marL="0" indent="0">
              <a:buNone/>
            </a:pPr>
            <a:r>
              <a:rPr lang="tr-TR" b="1" dirty="0">
                <a:solidFill>
                  <a:srgbClr val="C00000"/>
                </a:solidFill>
                <a:latin typeface="Calibri" panose="020F0502020204030204" pitchFamily="34" charset="0"/>
              </a:rPr>
              <a:t>                               </a:t>
            </a:r>
            <a:r>
              <a:rPr lang="tr-TR" b="1" dirty="0" smtClean="0">
                <a:solidFill>
                  <a:srgbClr val="C00000"/>
                </a:solidFill>
                <a:latin typeface="Calibri" panose="020F0502020204030204" pitchFamily="34" charset="0"/>
              </a:rPr>
              <a:t>Doç. Dr. Okay </a:t>
            </a:r>
            <a:r>
              <a:rPr lang="tr-TR" b="1" dirty="0" err="1" smtClean="0">
                <a:solidFill>
                  <a:srgbClr val="C00000"/>
                </a:solidFill>
                <a:latin typeface="Calibri" panose="020F0502020204030204" pitchFamily="34" charset="0"/>
              </a:rPr>
              <a:t>PEKŞEN’dir</a:t>
            </a:r>
            <a:r>
              <a:rPr lang="tr-TR" b="1" dirty="0" smtClean="0">
                <a:solidFill>
                  <a:srgbClr val="C00000"/>
                </a:solidFill>
                <a:latin typeface="Calibri" panose="020F0502020204030204" pitchFamily="34" charset="0"/>
              </a:rPr>
              <a:t>.</a:t>
            </a:r>
            <a:endParaRPr lang="tr-TR" b="1" dirty="0">
              <a:solidFill>
                <a:srgbClr val="C00000"/>
              </a:solidFill>
              <a:latin typeface="Calibri" panose="020F0502020204030204" pitchFamily="34" charset="0"/>
            </a:endParaRPr>
          </a:p>
          <a:p>
            <a:pPr marL="0" indent="0">
              <a:buNone/>
            </a:pPr>
            <a:endParaRPr lang="tr-TR" b="1" dirty="0">
              <a:solidFill>
                <a:srgbClr val="C00000"/>
              </a:solidFill>
              <a:latin typeface="Calibri" panose="020F0502020204030204" pitchFamily="34" charset="0"/>
            </a:endParaRP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3896878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48015721"/>
              </p:ext>
            </p:extLst>
          </p:nvPr>
        </p:nvGraphicFramePr>
        <p:xfrm>
          <a:off x="354360" y="2276872"/>
          <a:ext cx="8435280" cy="4389120"/>
        </p:xfrm>
        <a:graphic>
          <a:graphicData uri="http://schemas.openxmlformats.org/drawingml/2006/table">
            <a:tbl>
              <a:tblPr firstRow="1" bandRow="1">
                <a:tableStyleId>{5C22544A-7EE6-4342-B048-85BDC9FD1C3A}</a:tableStyleId>
              </a:tblPr>
              <a:tblGrid>
                <a:gridCol w="8435280">
                  <a:extLst>
                    <a:ext uri="{9D8B030D-6E8A-4147-A177-3AD203B41FA5}">
                      <a16:colId xmlns:a16="http://schemas.microsoft.com/office/drawing/2014/main" val="747206532"/>
                    </a:ext>
                  </a:extLst>
                </a:gridCol>
              </a:tblGrid>
              <a:tr h="269910">
                <a:tc>
                  <a:txBody>
                    <a:bodyPr/>
                    <a:lstStyle/>
                    <a:p>
                      <a:pPr algn="ctr"/>
                      <a:r>
                        <a:rPr lang="tr-TR" dirty="0" smtClean="0">
                          <a:latin typeface="Times New Roman" panose="02020603050405020304" pitchFamily="18" charset="0"/>
                          <a:cs typeface="Times New Roman" panose="02020603050405020304" pitchFamily="18" charset="0"/>
                        </a:rPr>
                        <a:t>ERASMUS ANLAŞMALARI</a:t>
                      </a:r>
                      <a:endParaRPr lang="tr-T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07142216"/>
                  </a:ext>
                </a:extLst>
              </a:tr>
              <a:tr h="269910">
                <a:tc>
                  <a:txBody>
                    <a:bodyPr/>
                    <a:lstStyle/>
                    <a:p>
                      <a:r>
                        <a:rPr lang="tr-TR" b="1" dirty="0" smtClean="0"/>
                        <a:t>1) </a:t>
                      </a:r>
                      <a:r>
                        <a:rPr lang="tr-TR" dirty="0" err="1" smtClean="0"/>
                        <a:t>University</a:t>
                      </a:r>
                      <a:r>
                        <a:rPr lang="tr-TR" dirty="0" smtClean="0"/>
                        <a:t> of</a:t>
                      </a:r>
                      <a:r>
                        <a:rPr lang="tr-TR" baseline="0" dirty="0" smtClean="0"/>
                        <a:t> </a:t>
                      </a:r>
                      <a:r>
                        <a:rPr lang="tr-TR" baseline="0" dirty="0" err="1" smtClean="0"/>
                        <a:t>Southern</a:t>
                      </a:r>
                      <a:r>
                        <a:rPr lang="tr-TR" baseline="0" dirty="0" smtClean="0"/>
                        <a:t> </a:t>
                      </a:r>
                      <a:r>
                        <a:rPr lang="tr-TR" baseline="0" dirty="0" err="1" smtClean="0"/>
                        <a:t>Denmark</a:t>
                      </a:r>
                      <a:r>
                        <a:rPr lang="tr-TR" baseline="0" dirty="0" smtClean="0"/>
                        <a:t> – </a:t>
                      </a:r>
                      <a:r>
                        <a:rPr lang="tr-TR" baseline="0" dirty="0" err="1" smtClean="0"/>
                        <a:t>Odense</a:t>
                      </a:r>
                      <a:r>
                        <a:rPr lang="tr-TR" baseline="0" dirty="0" smtClean="0"/>
                        <a:t>/Danimarka</a:t>
                      </a:r>
                      <a:endParaRPr lang="tr-TR" dirty="0"/>
                    </a:p>
                  </a:txBody>
                  <a:tcPr/>
                </a:tc>
                <a:extLst>
                  <a:ext uri="{0D108BD9-81ED-4DB2-BD59-A6C34878D82A}">
                    <a16:rowId xmlns:a16="http://schemas.microsoft.com/office/drawing/2014/main" val="3538067601"/>
                  </a:ext>
                </a:extLst>
              </a:tr>
              <a:tr h="269910">
                <a:tc>
                  <a:txBody>
                    <a:bodyPr/>
                    <a:lstStyle/>
                    <a:p>
                      <a:r>
                        <a:rPr lang="tr-TR" b="1" dirty="0" smtClean="0"/>
                        <a:t>2) </a:t>
                      </a:r>
                      <a:r>
                        <a:rPr lang="en-US" dirty="0" smtClean="0"/>
                        <a:t>Josip </a:t>
                      </a:r>
                      <a:r>
                        <a:rPr lang="en-US" dirty="0" err="1" smtClean="0"/>
                        <a:t>Juraj</a:t>
                      </a:r>
                      <a:r>
                        <a:rPr lang="en-US" dirty="0" smtClean="0"/>
                        <a:t> </a:t>
                      </a:r>
                      <a:r>
                        <a:rPr lang="en-US" dirty="0" err="1" smtClean="0"/>
                        <a:t>Strossmayer</a:t>
                      </a:r>
                      <a:r>
                        <a:rPr lang="en-US" dirty="0" smtClean="0"/>
                        <a:t> University of Osijek </a:t>
                      </a:r>
                      <a:r>
                        <a:rPr lang="tr-TR" dirty="0" smtClean="0"/>
                        <a:t> - </a:t>
                      </a:r>
                      <a:r>
                        <a:rPr lang="tr-TR" dirty="0" err="1" smtClean="0"/>
                        <a:t>Osijek</a:t>
                      </a:r>
                      <a:r>
                        <a:rPr lang="tr-TR" dirty="0" smtClean="0"/>
                        <a:t>/Hırvatistan</a:t>
                      </a:r>
                      <a:endParaRPr lang="tr-TR" dirty="0"/>
                    </a:p>
                  </a:txBody>
                  <a:tcPr/>
                </a:tc>
                <a:extLst>
                  <a:ext uri="{0D108BD9-81ED-4DB2-BD59-A6C34878D82A}">
                    <a16:rowId xmlns:a16="http://schemas.microsoft.com/office/drawing/2014/main" val="2051266594"/>
                  </a:ext>
                </a:extLst>
              </a:tr>
              <a:tr h="269910">
                <a:tc>
                  <a:txBody>
                    <a:bodyPr/>
                    <a:lstStyle/>
                    <a:p>
                      <a:r>
                        <a:rPr lang="tr-TR" b="1" dirty="0" smtClean="0"/>
                        <a:t>3) </a:t>
                      </a:r>
                      <a:r>
                        <a:rPr lang="tr-TR" dirty="0" err="1" smtClean="0"/>
                        <a:t>Klaipeda</a:t>
                      </a:r>
                      <a:r>
                        <a:rPr lang="tr-TR" dirty="0" smtClean="0"/>
                        <a:t> </a:t>
                      </a:r>
                      <a:r>
                        <a:rPr lang="tr-TR" dirty="0" err="1" smtClean="0"/>
                        <a:t>University</a:t>
                      </a:r>
                      <a:r>
                        <a:rPr lang="tr-TR" dirty="0" smtClean="0"/>
                        <a:t> – </a:t>
                      </a:r>
                      <a:r>
                        <a:rPr lang="tr-TR" dirty="0" err="1" smtClean="0"/>
                        <a:t>Klaipeda</a:t>
                      </a:r>
                      <a:r>
                        <a:rPr lang="tr-TR" dirty="0" smtClean="0"/>
                        <a:t>/Litvanya</a:t>
                      </a:r>
                      <a:endParaRPr lang="tr-TR" dirty="0"/>
                    </a:p>
                  </a:txBody>
                  <a:tcPr/>
                </a:tc>
                <a:extLst>
                  <a:ext uri="{0D108BD9-81ED-4DB2-BD59-A6C34878D82A}">
                    <a16:rowId xmlns:a16="http://schemas.microsoft.com/office/drawing/2014/main" val="1316014983"/>
                  </a:ext>
                </a:extLst>
              </a:tr>
              <a:tr h="269910">
                <a:tc>
                  <a:txBody>
                    <a:bodyPr/>
                    <a:lstStyle/>
                    <a:p>
                      <a:r>
                        <a:rPr lang="tr-TR" b="1" dirty="0" smtClean="0"/>
                        <a:t>4)</a:t>
                      </a:r>
                      <a:r>
                        <a:rPr lang="tr-TR" b="1" baseline="0" dirty="0" smtClean="0"/>
                        <a:t> </a:t>
                      </a:r>
                      <a:r>
                        <a:rPr lang="en-US" baseline="0" dirty="0" smtClean="0"/>
                        <a:t>The East European State University in </a:t>
                      </a:r>
                      <a:r>
                        <a:rPr lang="en-US" baseline="0" dirty="0" err="1" smtClean="0"/>
                        <a:t>Przemyśl</a:t>
                      </a:r>
                      <a:r>
                        <a:rPr lang="tr-TR" baseline="0" dirty="0" smtClean="0"/>
                        <a:t> – </a:t>
                      </a:r>
                      <a:r>
                        <a:rPr lang="tr-TR" baseline="0" dirty="0" err="1" smtClean="0"/>
                        <a:t>Przemys</a:t>
                      </a:r>
                      <a:r>
                        <a:rPr lang="tr-TR" baseline="0" dirty="0" smtClean="0"/>
                        <a:t>/Polonya</a:t>
                      </a:r>
                      <a:endParaRPr lang="tr-TR" dirty="0"/>
                    </a:p>
                  </a:txBody>
                  <a:tcPr/>
                </a:tc>
                <a:extLst>
                  <a:ext uri="{0D108BD9-81ED-4DB2-BD59-A6C34878D82A}">
                    <a16:rowId xmlns:a16="http://schemas.microsoft.com/office/drawing/2014/main" val="3959457787"/>
                  </a:ext>
                </a:extLst>
              </a:tr>
              <a:tr h="269910">
                <a:tc>
                  <a:txBody>
                    <a:bodyPr/>
                    <a:lstStyle/>
                    <a:p>
                      <a:r>
                        <a:rPr lang="tr-TR" b="1" dirty="0" smtClean="0"/>
                        <a:t>5) </a:t>
                      </a:r>
                      <a:r>
                        <a:rPr lang="tr-TR" dirty="0" err="1" smtClean="0"/>
                        <a:t>University</a:t>
                      </a:r>
                      <a:r>
                        <a:rPr lang="tr-TR" dirty="0" smtClean="0"/>
                        <a:t> of Ljubljana – Ljubljana/Slovenya</a:t>
                      </a:r>
                      <a:endParaRPr lang="tr-TR" dirty="0"/>
                    </a:p>
                  </a:txBody>
                  <a:tcPr/>
                </a:tc>
                <a:extLst>
                  <a:ext uri="{0D108BD9-81ED-4DB2-BD59-A6C34878D82A}">
                    <a16:rowId xmlns:a16="http://schemas.microsoft.com/office/drawing/2014/main" val="89510487"/>
                  </a:ext>
                </a:extLst>
              </a:tr>
              <a:tr h="269910">
                <a:tc>
                  <a:txBody>
                    <a:bodyPr/>
                    <a:lstStyle/>
                    <a:p>
                      <a:r>
                        <a:rPr lang="tr-TR" b="1" dirty="0" smtClean="0"/>
                        <a:t>6) </a:t>
                      </a:r>
                      <a:r>
                        <a:rPr lang="tr-TR" dirty="0" smtClean="0"/>
                        <a:t>Al-</a:t>
                      </a:r>
                      <a:r>
                        <a:rPr lang="tr-TR" dirty="0" err="1" smtClean="0"/>
                        <a:t>Hussein</a:t>
                      </a:r>
                      <a:r>
                        <a:rPr lang="tr-TR" dirty="0" smtClean="0"/>
                        <a:t> Bin </a:t>
                      </a:r>
                      <a:r>
                        <a:rPr lang="tr-TR" dirty="0" err="1" smtClean="0"/>
                        <a:t>Talal</a:t>
                      </a:r>
                      <a:r>
                        <a:rPr lang="tr-TR" dirty="0" smtClean="0"/>
                        <a:t> </a:t>
                      </a:r>
                      <a:r>
                        <a:rPr lang="tr-TR" dirty="0" err="1" smtClean="0"/>
                        <a:t>University</a:t>
                      </a:r>
                      <a:r>
                        <a:rPr lang="tr-TR" dirty="0" smtClean="0"/>
                        <a:t> – </a:t>
                      </a:r>
                      <a:r>
                        <a:rPr lang="tr-TR" dirty="0" err="1" smtClean="0"/>
                        <a:t>Maan</a:t>
                      </a:r>
                      <a:r>
                        <a:rPr lang="tr-TR" dirty="0" smtClean="0"/>
                        <a:t>/Ürdün</a:t>
                      </a:r>
                      <a:endParaRPr lang="tr-TR" dirty="0"/>
                    </a:p>
                  </a:txBody>
                  <a:tcPr/>
                </a:tc>
                <a:extLst>
                  <a:ext uri="{0D108BD9-81ED-4DB2-BD59-A6C34878D82A}">
                    <a16:rowId xmlns:a16="http://schemas.microsoft.com/office/drawing/2014/main" val="1503593710"/>
                  </a:ext>
                </a:extLst>
              </a:tr>
              <a:tr h="269910">
                <a:tc>
                  <a:txBody>
                    <a:bodyPr/>
                    <a:lstStyle/>
                    <a:p>
                      <a:r>
                        <a:rPr lang="tr-TR" b="1" dirty="0" smtClean="0"/>
                        <a:t>7) </a:t>
                      </a:r>
                      <a:r>
                        <a:rPr lang="tr-TR" dirty="0" err="1" smtClean="0"/>
                        <a:t>Yarmouk</a:t>
                      </a:r>
                      <a:r>
                        <a:rPr lang="tr-TR" dirty="0" smtClean="0"/>
                        <a:t> </a:t>
                      </a:r>
                      <a:r>
                        <a:rPr lang="tr-TR" dirty="0" err="1" smtClean="0"/>
                        <a:t>University</a:t>
                      </a:r>
                      <a:r>
                        <a:rPr lang="tr-TR" dirty="0" smtClean="0"/>
                        <a:t> – </a:t>
                      </a:r>
                      <a:r>
                        <a:rPr lang="tr-TR" dirty="0" err="1" smtClean="0"/>
                        <a:t>Irbid</a:t>
                      </a:r>
                      <a:r>
                        <a:rPr lang="tr-TR" dirty="0" smtClean="0"/>
                        <a:t>/Ürdün</a:t>
                      </a:r>
                      <a:endParaRPr lang="tr-TR" dirty="0"/>
                    </a:p>
                  </a:txBody>
                  <a:tcPr/>
                </a:tc>
                <a:extLst>
                  <a:ext uri="{0D108BD9-81ED-4DB2-BD59-A6C34878D82A}">
                    <a16:rowId xmlns:a16="http://schemas.microsoft.com/office/drawing/2014/main" val="56690585"/>
                  </a:ext>
                </a:extLst>
              </a:tr>
              <a:tr h="269910">
                <a:tc>
                  <a:txBody>
                    <a:bodyPr/>
                    <a:lstStyle/>
                    <a:p>
                      <a:r>
                        <a:rPr lang="tr-TR" b="1" dirty="0" smtClean="0"/>
                        <a:t>8) </a:t>
                      </a:r>
                      <a:r>
                        <a:rPr lang="en-US" dirty="0" err="1" smtClean="0"/>
                        <a:t>Taras</a:t>
                      </a:r>
                      <a:r>
                        <a:rPr lang="en-US" dirty="0" smtClean="0"/>
                        <a:t> Shevchenko National University of Kyiv</a:t>
                      </a:r>
                      <a:r>
                        <a:rPr lang="tr-TR" dirty="0" smtClean="0"/>
                        <a:t> – Kiev/Ukrayna</a:t>
                      </a:r>
                      <a:endParaRPr lang="tr-TR" dirty="0"/>
                    </a:p>
                  </a:txBody>
                  <a:tcPr/>
                </a:tc>
                <a:extLst>
                  <a:ext uri="{0D108BD9-81ED-4DB2-BD59-A6C34878D82A}">
                    <a16:rowId xmlns:a16="http://schemas.microsoft.com/office/drawing/2014/main" val="1630468477"/>
                  </a:ext>
                </a:extLst>
              </a:tr>
              <a:tr h="269910">
                <a:tc>
                  <a:txBody>
                    <a:bodyPr/>
                    <a:lstStyle/>
                    <a:p>
                      <a:r>
                        <a:rPr lang="tr-TR" b="1" dirty="0" smtClean="0"/>
                        <a:t>9) </a:t>
                      </a:r>
                      <a:r>
                        <a:rPr lang="en-US" dirty="0" smtClean="0"/>
                        <a:t>Shota </a:t>
                      </a:r>
                      <a:r>
                        <a:rPr lang="en-US" dirty="0" err="1" smtClean="0"/>
                        <a:t>Meskhia</a:t>
                      </a:r>
                      <a:r>
                        <a:rPr lang="en-US" dirty="0" smtClean="0"/>
                        <a:t> Teaching University of Zugdidi</a:t>
                      </a:r>
                      <a:r>
                        <a:rPr lang="tr-TR" dirty="0" smtClean="0"/>
                        <a:t> – </a:t>
                      </a:r>
                      <a:r>
                        <a:rPr lang="tr-TR" dirty="0" err="1" smtClean="0"/>
                        <a:t>Zugdidi</a:t>
                      </a:r>
                      <a:r>
                        <a:rPr lang="tr-TR" dirty="0" smtClean="0"/>
                        <a:t>/Gürcistan</a:t>
                      </a:r>
                      <a:endParaRPr lang="tr-TR" dirty="0"/>
                    </a:p>
                  </a:txBody>
                  <a:tcPr/>
                </a:tc>
                <a:extLst>
                  <a:ext uri="{0D108BD9-81ED-4DB2-BD59-A6C34878D82A}">
                    <a16:rowId xmlns:a16="http://schemas.microsoft.com/office/drawing/2014/main" val="1574846270"/>
                  </a:ext>
                </a:extLst>
              </a:tr>
              <a:tr h="269910">
                <a:tc>
                  <a:txBody>
                    <a:bodyPr/>
                    <a:lstStyle/>
                    <a:p>
                      <a:r>
                        <a:rPr lang="tr-TR" b="1" dirty="0" smtClean="0"/>
                        <a:t>10) </a:t>
                      </a:r>
                      <a:r>
                        <a:rPr lang="tr-TR" dirty="0" smtClean="0"/>
                        <a:t>Karshi </a:t>
                      </a:r>
                      <a:r>
                        <a:rPr lang="tr-TR" dirty="0" err="1" smtClean="0"/>
                        <a:t>State</a:t>
                      </a:r>
                      <a:r>
                        <a:rPr lang="tr-TR" dirty="0" smtClean="0"/>
                        <a:t> </a:t>
                      </a:r>
                      <a:r>
                        <a:rPr lang="tr-TR" dirty="0" err="1" smtClean="0"/>
                        <a:t>University</a:t>
                      </a:r>
                      <a:r>
                        <a:rPr lang="tr-TR" dirty="0" smtClean="0"/>
                        <a:t> – Karshi/Özbekistan </a:t>
                      </a:r>
                      <a:endParaRPr lang="tr-TR" dirty="0"/>
                    </a:p>
                  </a:txBody>
                  <a:tcPr/>
                </a:tc>
                <a:extLst>
                  <a:ext uri="{0D108BD9-81ED-4DB2-BD59-A6C34878D82A}">
                    <a16:rowId xmlns:a16="http://schemas.microsoft.com/office/drawing/2014/main" val="832362291"/>
                  </a:ext>
                </a:extLst>
              </a:tr>
              <a:tr h="269910">
                <a:tc>
                  <a:txBody>
                    <a:bodyPr/>
                    <a:lstStyle/>
                    <a:p>
                      <a:r>
                        <a:rPr lang="tr-TR" b="1" dirty="0" smtClean="0"/>
                        <a:t>11) </a:t>
                      </a:r>
                      <a:r>
                        <a:rPr lang="en-US" dirty="0" err="1" smtClean="0"/>
                        <a:t>Tashkents</a:t>
                      </a:r>
                      <a:r>
                        <a:rPr lang="en-US" dirty="0" smtClean="0"/>
                        <a:t> State Pedagogical University named after </a:t>
                      </a:r>
                      <a:r>
                        <a:rPr lang="en-US" dirty="0" err="1" smtClean="0"/>
                        <a:t>Nizami</a:t>
                      </a:r>
                      <a:r>
                        <a:rPr lang="tr-TR" dirty="0" smtClean="0"/>
                        <a:t> – Taşkent/Özbekistan</a:t>
                      </a:r>
                      <a:endParaRPr lang="tr-TR" dirty="0"/>
                    </a:p>
                  </a:txBody>
                  <a:tcPr/>
                </a:tc>
                <a:extLst>
                  <a:ext uri="{0D108BD9-81ED-4DB2-BD59-A6C34878D82A}">
                    <a16:rowId xmlns:a16="http://schemas.microsoft.com/office/drawing/2014/main" val="2129097886"/>
                  </a:ext>
                </a:extLst>
              </a:tr>
            </a:tbl>
          </a:graphicData>
        </a:graphic>
      </p:graphicFrame>
    </p:spTree>
    <p:extLst>
      <p:ext uri="{BB962C8B-B14F-4D97-AF65-F5344CB8AC3E}">
        <p14:creationId xmlns:p14="http://schemas.microsoft.com/office/powerpoint/2010/main" val="582180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Mevlana Değişim Programı, yurtiçinde eğitim veren yükseköğretim kurumları ile yurtdışında eğitim veren yükseköğretim kurumları arasında öğrenci ve öğretim elemanı değişimini gerçekleştirmeyi amaçlayan bir programdır. </a:t>
            </a:r>
            <a:endParaRPr lang="tr-TR" dirty="0" smtClean="0"/>
          </a:p>
          <a:p>
            <a:r>
              <a:rPr lang="tr-TR" b="1" dirty="0">
                <a:solidFill>
                  <a:schemeClr val="tx1"/>
                </a:solidFill>
                <a:latin typeface="Calibri" panose="020F0502020204030204" pitchFamily="34" charset="0"/>
              </a:rPr>
              <a:t>* </a:t>
            </a:r>
            <a:r>
              <a:rPr lang="tr-TR" b="1" dirty="0">
                <a:solidFill>
                  <a:srgbClr val="002060"/>
                </a:solidFill>
                <a:latin typeface="Calibri" panose="020F0502020204030204" pitchFamily="34" charset="0"/>
              </a:rPr>
              <a:t>Ayrıntılı bilgi için </a:t>
            </a:r>
            <a:r>
              <a:rPr lang="tr-TR" b="1" dirty="0">
                <a:solidFill>
                  <a:srgbClr val="002060"/>
                </a:solidFill>
                <a:latin typeface="Calibri" panose="020F0502020204030204" pitchFamily="34" charset="0"/>
                <a:hlinkClick r:id="rId2"/>
              </a:rPr>
              <a:t>https://</a:t>
            </a:r>
            <a:r>
              <a:rPr lang="tr-TR" b="1" dirty="0" smtClean="0">
                <a:solidFill>
                  <a:srgbClr val="002060"/>
                </a:solidFill>
                <a:latin typeface="Calibri" panose="020F0502020204030204" pitchFamily="34" charset="0"/>
                <a:hlinkClick r:id="rId2"/>
              </a:rPr>
              <a:t>mevlana.omu.edu.tr/tr</a:t>
            </a:r>
            <a:r>
              <a:rPr lang="tr-TR" b="1" dirty="0" smtClean="0">
                <a:solidFill>
                  <a:srgbClr val="002060"/>
                </a:solidFill>
                <a:latin typeface="Calibri" panose="020F0502020204030204" pitchFamily="34" charset="0"/>
              </a:rPr>
              <a:t> </a:t>
            </a:r>
            <a:endParaRPr lang="tr-TR" dirty="0"/>
          </a:p>
        </p:txBody>
      </p:sp>
      <p:sp>
        <p:nvSpPr>
          <p:cNvPr id="3" name="Unvan 2"/>
          <p:cNvSpPr>
            <a:spLocks noGrp="1"/>
          </p:cNvSpPr>
          <p:nvPr>
            <p:ph type="title"/>
          </p:nvPr>
        </p:nvSpPr>
        <p:spPr/>
        <p:txBody>
          <a:bodyPr/>
          <a:lstStyle/>
          <a:p>
            <a:r>
              <a:rPr lang="tr-TR" dirty="0" smtClean="0"/>
              <a:t>Mevlana Değişim Programı</a:t>
            </a:r>
            <a:endParaRPr lang="tr-TR" dirty="0"/>
          </a:p>
        </p:txBody>
      </p:sp>
    </p:spTree>
    <p:extLst>
      <p:ext uri="{BB962C8B-B14F-4D97-AF65-F5344CB8AC3E}">
        <p14:creationId xmlns:p14="http://schemas.microsoft.com/office/powerpoint/2010/main" val="134175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b="1" dirty="0">
                <a:solidFill>
                  <a:srgbClr val="C00000"/>
                </a:solidFill>
                <a:latin typeface="Calibri" panose="020F0502020204030204" pitchFamily="34" charset="0"/>
              </a:rPr>
              <a:t>Bölümümüz </a:t>
            </a:r>
            <a:r>
              <a:rPr lang="tr-TR" b="1" dirty="0" err="1">
                <a:solidFill>
                  <a:srgbClr val="C00000"/>
                </a:solidFill>
                <a:latin typeface="Calibri" panose="020F0502020204030204" pitchFamily="34" charset="0"/>
              </a:rPr>
              <a:t>Erasmus</a:t>
            </a:r>
            <a:r>
              <a:rPr lang="tr-TR" b="1" dirty="0">
                <a:solidFill>
                  <a:srgbClr val="C00000"/>
                </a:solidFill>
                <a:latin typeface="Calibri" panose="020F0502020204030204" pitchFamily="34" charset="0"/>
              </a:rPr>
              <a:t>+ Koordinatörü       </a:t>
            </a:r>
          </a:p>
          <a:p>
            <a:pPr marL="0" indent="0">
              <a:buNone/>
            </a:pPr>
            <a:r>
              <a:rPr lang="tr-TR" b="1" dirty="0">
                <a:solidFill>
                  <a:srgbClr val="C00000"/>
                </a:solidFill>
                <a:latin typeface="Calibri" panose="020F0502020204030204" pitchFamily="34" charset="0"/>
              </a:rPr>
              <a:t>                     </a:t>
            </a:r>
          </a:p>
          <a:p>
            <a:pPr marL="0" indent="0">
              <a:buNone/>
            </a:pPr>
            <a:r>
              <a:rPr lang="tr-TR" b="1" dirty="0">
                <a:solidFill>
                  <a:srgbClr val="C00000"/>
                </a:solidFill>
                <a:latin typeface="Calibri" panose="020F0502020204030204" pitchFamily="34" charset="0"/>
              </a:rPr>
              <a:t>                               Doç. Dr</a:t>
            </a:r>
            <a:r>
              <a:rPr lang="tr-TR" b="1" dirty="0" smtClean="0">
                <a:solidFill>
                  <a:srgbClr val="C00000"/>
                </a:solidFill>
                <a:latin typeface="Calibri" panose="020F0502020204030204" pitchFamily="34" charset="0"/>
              </a:rPr>
              <a:t>. Özlem </a:t>
            </a:r>
            <a:r>
              <a:rPr lang="tr-TR" b="1" dirty="0" err="1" smtClean="0">
                <a:solidFill>
                  <a:srgbClr val="C00000"/>
                </a:solidFill>
                <a:latin typeface="Calibri" panose="020F0502020204030204" pitchFamily="34" charset="0"/>
              </a:rPr>
              <a:t>GENÇ’tir</a:t>
            </a:r>
            <a:r>
              <a:rPr lang="tr-TR" b="1" dirty="0" smtClean="0">
                <a:solidFill>
                  <a:srgbClr val="C00000"/>
                </a:solidFill>
                <a:latin typeface="Calibri" panose="020F0502020204030204" pitchFamily="34" charset="0"/>
              </a:rPr>
              <a:t>.</a:t>
            </a:r>
            <a:endParaRPr lang="tr-TR" b="1" dirty="0">
              <a:solidFill>
                <a:srgbClr val="C00000"/>
              </a:solidFill>
              <a:latin typeface="Calibri" panose="020F0502020204030204" pitchFamily="34" charset="0"/>
            </a:endParaRPr>
          </a:p>
          <a:p>
            <a:endParaRPr lang="tr-TR" dirty="0"/>
          </a:p>
        </p:txBody>
      </p:sp>
      <p:sp>
        <p:nvSpPr>
          <p:cNvPr id="3" name="Unvan 2"/>
          <p:cNvSpPr>
            <a:spLocks noGrp="1"/>
          </p:cNvSpPr>
          <p:nvPr>
            <p:ph type="title"/>
          </p:nvPr>
        </p:nvSpPr>
        <p:spPr/>
        <p:txBody>
          <a:bodyPr/>
          <a:lstStyle/>
          <a:p>
            <a:endParaRPr lang="tr-TR"/>
          </a:p>
        </p:txBody>
      </p:sp>
    </p:spTree>
    <p:extLst>
      <p:ext uri="{BB962C8B-B14F-4D97-AF65-F5344CB8AC3E}">
        <p14:creationId xmlns:p14="http://schemas.microsoft.com/office/powerpoint/2010/main" val="14414985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13901387"/>
              </p:ext>
            </p:extLst>
          </p:nvPr>
        </p:nvGraphicFramePr>
        <p:xfrm>
          <a:off x="251520" y="2636912"/>
          <a:ext cx="8640960" cy="1854200"/>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747206532"/>
                    </a:ext>
                  </a:extLst>
                </a:gridCol>
              </a:tblGrid>
              <a:tr h="370840">
                <a:tc>
                  <a:txBody>
                    <a:bodyPr/>
                    <a:lstStyle/>
                    <a:p>
                      <a:pPr algn="ctr"/>
                      <a:r>
                        <a:rPr lang="tr-TR" dirty="0" smtClean="0">
                          <a:latin typeface="Times New Roman" panose="02020603050405020304" pitchFamily="18" charset="0"/>
                          <a:cs typeface="Times New Roman" panose="02020603050405020304" pitchFamily="18" charset="0"/>
                        </a:rPr>
                        <a:t>MEVLANA ANLAŞMALARI</a:t>
                      </a:r>
                      <a:endParaRPr lang="tr-T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07142216"/>
                  </a:ext>
                </a:extLst>
              </a:tr>
              <a:tr h="370840">
                <a:tc>
                  <a:txBody>
                    <a:bodyPr/>
                    <a:lstStyle/>
                    <a:p>
                      <a:r>
                        <a:rPr lang="tr-TR" b="1" dirty="0" smtClean="0"/>
                        <a:t>1) </a:t>
                      </a:r>
                      <a:r>
                        <a:rPr lang="tr-TR" b="0" dirty="0" err="1" smtClean="0"/>
                        <a:t>Ivane</a:t>
                      </a:r>
                      <a:r>
                        <a:rPr lang="tr-TR" b="0" dirty="0" smtClean="0"/>
                        <a:t> </a:t>
                      </a:r>
                      <a:r>
                        <a:rPr lang="tr-TR" b="0" dirty="0" err="1" smtClean="0"/>
                        <a:t>Javakhishvili</a:t>
                      </a:r>
                      <a:r>
                        <a:rPr lang="tr-TR" b="0" dirty="0" smtClean="0"/>
                        <a:t> Tiflis Devlet Üniversitesi – Tiflis/Gürcistan</a:t>
                      </a:r>
                      <a:endParaRPr lang="tr-TR" b="0" dirty="0"/>
                    </a:p>
                  </a:txBody>
                  <a:tcPr/>
                </a:tc>
                <a:extLst>
                  <a:ext uri="{0D108BD9-81ED-4DB2-BD59-A6C34878D82A}">
                    <a16:rowId xmlns:a16="http://schemas.microsoft.com/office/drawing/2014/main" val="3538067601"/>
                  </a:ext>
                </a:extLst>
              </a:tr>
              <a:tr h="370840">
                <a:tc>
                  <a:txBody>
                    <a:bodyPr/>
                    <a:lstStyle/>
                    <a:p>
                      <a:r>
                        <a:rPr lang="tr-TR" b="1" dirty="0" smtClean="0"/>
                        <a:t>2) </a:t>
                      </a:r>
                      <a:r>
                        <a:rPr lang="tr-TR" b="0" dirty="0" smtClean="0"/>
                        <a:t>Ahmet</a:t>
                      </a:r>
                      <a:r>
                        <a:rPr lang="tr-TR" b="0" baseline="0" dirty="0" smtClean="0"/>
                        <a:t> </a:t>
                      </a:r>
                      <a:r>
                        <a:rPr lang="tr-TR" b="0" baseline="0" dirty="0" err="1" smtClean="0"/>
                        <a:t>Yesevi</a:t>
                      </a:r>
                      <a:r>
                        <a:rPr lang="tr-TR" b="0" baseline="0" dirty="0" smtClean="0"/>
                        <a:t> Üniversitesi – Türkistan / Kazakistan</a:t>
                      </a:r>
                      <a:endParaRPr lang="tr-TR" dirty="0"/>
                    </a:p>
                  </a:txBody>
                  <a:tcPr/>
                </a:tc>
                <a:extLst>
                  <a:ext uri="{0D108BD9-81ED-4DB2-BD59-A6C34878D82A}">
                    <a16:rowId xmlns:a16="http://schemas.microsoft.com/office/drawing/2014/main" val="2051266594"/>
                  </a:ext>
                </a:extLst>
              </a:tr>
              <a:tr h="370840">
                <a:tc>
                  <a:txBody>
                    <a:bodyPr/>
                    <a:lstStyle/>
                    <a:p>
                      <a:r>
                        <a:rPr lang="tr-TR" b="1" dirty="0" smtClean="0"/>
                        <a:t>3) </a:t>
                      </a:r>
                      <a:r>
                        <a:rPr lang="tr-TR" b="0" dirty="0" err="1" smtClean="0"/>
                        <a:t>Oş</a:t>
                      </a:r>
                      <a:r>
                        <a:rPr lang="tr-TR" b="0" dirty="0" smtClean="0"/>
                        <a:t> Devlet Üniversitesi – </a:t>
                      </a:r>
                      <a:r>
                        <a:rPr lang="tr-TR" b="0" dirty="0" err="1" smtClean="0"/>
                        <a:t>Oş</a:t>
                      </a:r>
                      <a:r>
                        <a:rPr lang="tr-TR" b="0" dirty="0" smtClean="0"/>
                        <a:t>/Kırgızistan</a:t>
                      </a:r>
                      <a:endParaRPr lang="tr-TR" b="0" dirty="0"/>
                    </a:p>
                  </a:txBody>
                  <a:tcPr/>
                </a:tc>
                <a:extLst>
                  <a:ext uri="{0D108BD9-81ED-4DB2-BD59-A6C34878D82A}">
                    <a16:rowId xmlns:a16="http://schemas.microsoft.com/office/drawing/2014/main" val="1316014983"/>
                  </a:ext>
                </a:extLst>
              </a:tr>
              <a:tr h="370840">
                <a:tc>
                  <a:txBody>
                    <a:bodyPr/>
                    <a:lstStyle/>
                    <a:p>
                      <a:r>
                        <a:rPr lang="tr-TR" b="1" dirty="0" smtClean="0"/>
                        <a:t>4) </a:t>
                      </a:r>
                      <a:r>
                        <a:rPr lang="tr-TR" b="0" dirty="0" err="1" smtClean="0"/>
                        <a:t>Dostoevsky</a:t>
                      </a:r>
                      <a:r>
                        <a:rPr lang="tr-TR" b="0" dirty="0" smtClean="0"/>
                        <a:t> Omsk Devlet Üniversitesi – Omsk/Rusya</a:t>
                      </a:r>
                      <a:endParaRPr lang="tr-TR" b="0" dirty="0"/>
                    </a:p>
                  </a:txBody>
                  <a:tcPr/>
                </a:tc>
                <a:extLst>
                  <a:ext uri="{0D108BD9-81ED-4DB2-BD59-A6C34878D82A}">
                    <a16:rowId xmlns:a16="http://schemas.microsoft.com/office/drawing/2014/main" val="3959457787"/>
                  </a:ext>
                </a:extLst>
              </a:tr>
            </a:tbl>
          </a:graphicData>
        </a:graphic>
      </p:graphicFrame>
    </p:spTree>
    <p:extLst>
      <p:ext uri="{BB962C8B-B14F-4D97-AF65-F5344CB8AC3E}">
        <p14:creationId xmlns:p14="http://schemas.microsoft.com/office/powerpoint/2010/main" val="1738433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6"/>
            <a:ext cx="7408333" cy="3993893"/>
          </a:xfrm>
        </p:spPr>
        <p:txBody>
          <a:bodyPr>
            <a:normAutofit fontScale="92500" lnSpcReduction="10000"/>
          </a:bodyPr>
          <a:lstStyle/>
          <a:p>
            <a:pPr algn="ctr"/>
            <a:r>
              <a:rPr lang="tr-TR" sz="3200" b="1" dirty="0">
                <a:solidFill>
                  <a:schemeClr val="tx1"/>
                </a:solidFill>
                <a:latin typeface="Times New Roman" panose="02020603050405020304" pitchFamily="18" charset="0"/>
                <a:cs typeface="Times New Roman" panose="02020603050405020304" pitchFamily="18" charset="0"/>
              </a:rPr>
              <a:t>IAESTE</a:t>
            </a:r>
          </a:p>
          <a:p>
            <a:pPr algn="just"/>
            <a:r>
              <a:rPr lang="tr-TR" dirty="0" err="1">
                <a:latin typeface="Times New Roman" panose="02020603050405020304" pitchFamily="18" charset="0"/>
                <a:cs typeface="Times New Roman" panose="02020603050405020304" pitchFamily="18" charset="0"/>
              </a:rPr>
              <a:t>Ondokuz</a:t>
            </a:r>
            <a:r>
              <a:rPr lang="tr-TR" dirty="0">
                <a:latin typeface="Times New Roman" panose="02020603050405020304" pitchFamily="18" charset="0"/>
                <a:cs typeface="Times New Roman" panose="02020603050405020304" pitchFamily="18" charset="0"/>
              </a:rPr>
              <a:t> Mayıs Üniversitesi IAESTE (International </a:t>
            </a:r>
            <a:r>
              <a:rPr lang="tr-TR" dirty="0" err="1">
                <a:latin typeface="Times New Roman" panose="02020603050405020304" pitchFamily="18" charset="0"/>
                <a:cs typeface="Times New Roman" panose="02020603050405020304" pitchFamily="18" charset="0"/>
              </a:rPr>
              <a:t>Association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For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Exchange of </a:t>
            </a:r>
            <a:r>
              <a:rPr lang="tr-TR" dirty="0" err="1">
                <a:latin typeface="Times New Roman" panose="02020603050405020304" pitchFamily="18" charset="0"/>
                <a:cs typeface="Times New Roman" panose="02020603050405020304" pitchFamily="18" charset="0"/>
              </a:rPr>
              <a:t>Students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For</a:t>
            </a:r>
            <a:r>
              <a:rPr lang="tr-TR" dirty="0">
                <a:latin typeface="Times New Roman" panose="02020603050405020304" pitchFamily="18" charset="0"/>
                <a:cs typeface="Times New Roman" panose="02020603050405020304" pitchFamily="18" charset="0"/>
              </a:rPr>
              <a:t> Technical </a:t>
            </a:r>
            <a:r>
              <a:rPr lang="tr-TR" dirty="0" err="1">
                <a:latin typeface="Times New Roman" panose="02020603050405020304" pitchFamily="18" charset="0"/>
                <a:cs typeface="Times New Roman" panose="02020603050405020304" pitchFamily="18" charset="0"/>
              </a:rPr>
              <a:t>Experience</a:t>
            </a:r>
            <a:r>
              <a:rPr lang="tr-TR" dirty="0">
                <a:latin typeface="Times New Roman" panose="02020603050405020304" pitchFamily="18" charset="0"/>
                <a:cs typeface="Times New Roman" panose="02020603050405020304" pitchFamily="18" charset="0"/>
              </a:rPr>
              <a:t>), Milletlerarası Teknik Stajyer Öğrenci Mübadelesi Birliği üyesidir. Bu bağlamda Tarih Bölümü öğrencileri ve öğretim üyeleri gerekli şartları sağlamaları kaydıyla 4 kıtadaki (Asya, Avrupa, Afrika, Amerika) 39 ülkede bulunan toplam 123 üniversitede değişim programına katılma hakkına sahiptirler</a:t>
            </a:r>
            <a:r>
              <a:rPr lang="tr-TR" dirty="0" smtClean="0">
                <a:latin typeface="Times New Roman" panose="02020603050405020304" pitchFamily="18" charset="0"/>
                <a:cs typeface="Times New Roman" panose="02020603050405020304" pitchFamily="18" charset="0"/>
              </a:rPr>
              <a:t>.</a:t>
            </a:r>
          </a:p>
          <a:p>
            <a:pPr algn="just"/>
            <a:r>
              <a:rPr lang="tr-TR" dirty="0" smtClean="0">
                <a:latin typeface="Times New Roman" panose="02020603050405020304" pitchFamily="18" charset="0"/>
                <a:cs typeface="Times New Roman" panose="02020603050405020304" pitchFamily="18" charset="0"/>
              </a:rPr>
              <a:t>Ayrıntılı bilgi için:</a:t>
            </a:r>
          </a:p>
          <a:p>
            <a:pPr marL="0" indent="0" algn="just">
              <a:buNone/>
            </a:pPr>
            <a:r>
              <a:rPr lang="tr-TR" dirty="0" smtClean="0">
                <a:hlinkClick r:id="rId2"/>
              </a:rPr>
              <a:t>https</a:t>
            </a:r>
            <a:r>
              <a:rPr lang="tr-TR" dirty="0">
                <a:hlinkClick r:id="rId2"/>
              </a:rPr>
              <a:t>://intercollab.omu.edu.tr/tr/genel-bilgiler/protokoller</a:t>
            </a:r>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lstStyle/>
          <a:p>
            <a:r>
              <a:rPr lang="tr-TR" dirty="0" smtClean="0"/>
              <a:t>IAESTE Programı</a:t>
            </a:r>
            <a:endParaRPr lang="tr-TR" dirty="0"/>
          </a:p>
        </p:txBody>
      </p:sp>
    </p:spTree>
    <p:extLst>
      <p:ext uri="{BB962C8B-B14F-4D97-AF65-F5344CB8AC3E}">
        <p14:creationId xmlns:p14="http://schemas.microsoft.com/office/powerpoint/2010/main" val="19867572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b="1" dirty="0">
                <a:solidFill>
                  <a:srgbClr val="C00000"/>
                </a:solidFill>
                <a:latin typeface="Calibri" panose="020F0502020204030204" pitchFamily="34" charset="0"/>
              </a:rPr>
              <a:t>Bölümümüz </a:t>
            </a:r>
            <a:r>
              <a:rPr lang="tr-TR" b="1" dirty="0" smtClean="0">
                <a:solidFill>
                  <a:srgbClr val="C00000"/>
                </a:solidFill>
                <a:latin typeface="Calibri" panose="020F0502020204030204" pitchFamily="34" charset="0"/>
              </a:rPr>
              <a:t>IAESTE </a:t>
            </a:r>
            <a:r>
              <a:rPr lang="tr-TR" b="1" dirty="0">
                <a:solidFill>
                  <a:srgbClr val="C00000"/>
                </a:solidFill>
                <a:latin typeface="Calibri" panose="020F0502020204030204" pitchFamily="34" charset="0"/>
              </a:rPr>
              <a:t>Koordinatörü       </a:t>
            </a:r>
          </a:p>
          <a:p>
            <a:pPr marL="0" indent="0">
              <a:buNone/>
            </a:pPr>
            <a:r>
              <a:rPr lang="tr-TR" b="1" dirty="0">
                <a:solidFill>
                  <a:srgbClr val="C00000"/>
                </a:solidFill>
                <a:latin typeface="Calibri" panose="020F0502020204030204" pitchFamily="34" charset="0"/>
              </a:rPr>
              <a:t>                     </a:t>
            </a:r>
          </a:p>
          <a:p>
            <a:pPr marL="0" indent="0">
              <a:buNone/>
            </a:pPr>
            <a:r>
              <a:rPr lang="tr-TR" b="1" dirty="0">
                <a:solidFill>
                  <a:srgbClr val="C00000"/>
                </a:solidFill>
                <a:latin typeface="Calibri" panose="020F0502020204030204" pitchFamily="34" charset="0"/>
              </a:rPr>
              <a:t>                               Doç. Dr. Okay </a:t>
            </a:r>
            <a:r>
              <a:rPr lang="tr-TR" b="1" dirty="0" err="1">
                <a:solidFill>
                  <a:srgbClr val="C00000"/>
                </a:solidFill>
                <a:latin typeface="Calibri" panose="020F0502020204030204" pitchFamily="34" charset="0"/>
              </a:rPr>
              <a:t>PEKŞEN’dir</a:t>
            </a:r>
            <a:r>
              <a:rPr lang="tr-TR" b="1" dirty="0">
                <a:solidFill>
                  <a:srgbClr val="C00000"/>
                </a:solidFill>
                <a:latin typeface="Calibri" panose="020F0502020204030204" pitchFamily="34" charset="0"/>
              </a:rPr>
              <a:t>.</a:t>
            </a:r>
          </a:p>
          <a:p>
            <a:endParaRPr lang="tr-TR" dirty="0"/>
          </a:p>
        </p:txBody>
      </p:sp>
      <p:sp>
        <p:nvSpPr>
          <p:cNvPr id="3" name="Unvan 2"/>
          <p:cNvSpPr>
            <a:spLocks noGrp="1"/>
          </p:cNvSpPr>
          <p:nvPr>
            <p:ph type="title"/>
          </p:nvPr>
        </p:nvSpPr>
        <p:spPr/>
        <p:txBody>
          <a:bodyPr/>
          <a:lstStyle/>
          <a:p>
            <a:endParaRPr lang="tr-TR"/>
          </a:p>
        </p:txBody>
      </p:sp>
    </p:spTree>
    <p:extLst>
      <p:ext uri="{BB962C8B-B14F-4D97-AF65-F5344CB8AC3E}">
        <p14:creationId xmlns:p14="http://schemas.microsoft.com/office/powerpoint/2010/main" val="3914762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r>
              <a:rPr lang="tr-TR" dirty="0">
                <a:solidFill>
                  <a:schemeClr val="tx1"/>
                </a:solidFill>
              </a:rPr>
              <a:t>*</a:t>
            </a:r>
            <a:r>
              <a:rPr lang="tr-TR" dirty="0"/>
              <a:t> </a:t>
            </a:r>
            <a:r>
              <a:rPr lang="tr-TR" sz="2800" b="1" dirty="0">
                <a:solidFill>
                  <a:srgbClr val="C00000"/>
                </a:solidFill>
                <a:latin typeface="Calibri" panose="020F0502020204030204" pitchFamily="34" charset="0"/>
              </a:rPr>
              <a:t>Özel Öğrenci, bir üniversitede kayıtlı öğrenci olup, farklı bir üniversite ortamı, kültürü, kazanımı edinmek isteyen veya özel durumu, sağlık ve benzeri nedenlerle kayıtları kendi üniversitelerinde kalmak şartıyla farklı bir üniversitede eğitime devam etme imkanı tanınan öğrencidir.</a:t>
            </a:r>
          </a:p>
        </p:txBody>
      </p:sp>
      <p:sp>
        <p:nvSpPr>
          <p:cNvPr id="3" name="Başlık 2"/>
          <p:cNvSpPr>
            <a:spLocks noGrp="1"/>
          </p:cNvSpPr>
          <p:nvPr>
            <p:ph type="title"/>
          </p:nvPr>
        </p:nvSpPr>
        <p:spPr/>
        <p:txBody>
          <a:bodyPr>
            <a:normAutofit/>
          </a:bodyPr>
          <a:lstStyle/>
          <a:p>
            <a:r>
              <a:rPr lang="tr-TR" sz="3600" b="1" dirty="0">
                <a:solidFill>
                  <a:schemeClr val="tx1"/>
                </a:solidFill>
                <a:latin typeface="Calibri" panose="020F0502020204030204" pitchFamily="34" charset="0"/>
              </a:rPr>
              <a:t>Özel Öğrenci</a:t>
            </a:r>
            <a:endParaRPr lang="tr-TR" sz="3600" dirty="0"/>
          </a:p>
        </p:txBody>
      </p:sp>
    </p:spTree>
    <p:extLst>
      <p:ext uri="{BB962C8B-B14F-4D97-AF65-F5344CB8AC3E}">
        <p14:creationId xmlns:p14="http://schemas.microsoft.com/office/powerpoint/2010/main" val="2848189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just">
              <a:buNone/>
            </a:pPr>
            <a:r>
              <a:rPr lang="tr-TR" b="1" dirty="0">
                <a:solidFill>
                  <a:schemeClr val="tx1"/>
                </a:solidFill>
                <a:latin typeface="Calibri" panose="020F0502020204030204" pitchFamily="34" charset="0"/>
              </a:rPr>
              <a:t>*</a:t>
            </a:r>
            <a:r>
              <a:rPr lang="tr-TR" b="1" dirty="0">
                <a:solidFill>
                  <a:srgbClr val="002060"/>
                </a:solidFill>
                <a:latin typeface="Calibri" panose="020F0502020204030204" pitchFamily="34" charset="0"/>
              </a:rPr>
              <a:t>Başka bir üniversitenin yaz okulundan ders alınabilmesi için, yaz öğretiminin verildiği üniversitenin ilgili bölümüne ait örgün öğretim taban puanın, öğrencinin kayıtlı olduğu bölümün ÖSYM taban puanına eşit veya yüksek olması gerekir. Taban puan karşılaştırmasında son yılın taban puanları dikkate alınır.</a:t>
            </a:r>
          </a:p>
          <a:p>
            <a:pPr>
              <a:buFont typeface="Arial" pitchFamily="34" charset="0"/>
              <a:buChar char="•"/>
            </a:pPr>
            <a:endParaRPr lang="tr-TR" dirty="0"/>
          </a:p>
        </p:txBody>
      </p:sp>
      <p:sp>
        <p:nvSpPr>
          <p:cNvPr id="3" name="Başlık 2"/>
          <p:cNvSpPr>
            <a:spLocks noGrp="1"/>
          </p:cNvSpPr>
          <p:nvPr>
            <p:ph type="title"/>
          </p:nvPr>
        </p:nvSpPr>
        <p:spPr/>
        <p:txBody>
          <a:bodyPr>
            <a:normAutofit/>
          </a:bodyPr>
          <a:lstStyle/>
          <a:p>
            <a:r>
              <a:rPr lang="tr-TR" sz="3600" b="1" dirty="0">
                <a:solidFill>
                  <a:schemeClr val="tx1"/>
                </a:solidFill>
                <a:latin typeface="Calibri" panose="020F0502020204030204" pitchFamily="34" charset="0"/>
              </a:rPr>
              <a:t>Yaz Okulu</a:t>
            </a:r>
            <a:endParaRPr lang="tr-TR" sz="3600" dirty="0"/>
          </a:p>
        </p:txBody>
      </p:sp>
    </p:spTree>
    <p:extLst>
      <p:ext uri="{BB962C8B-B14F-4D97-AF65-F5344CB8AC3E}">
        <p14:creationId xmlns:p14="http://schemas.microsoft.com/office/powerpoint/2010/main" val="309641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r>
              <a:rPr lang="tr-TR" dirty="0"/>
              <a:t>* Alanında gerçekleştirilmiş araştırmaları ve yayınları takip eder.</a:t>
            </a:r>
          </a:p>
          <a:p>
            <a:pPr marL="0" lvl="0" indent="0" algn="just">
              <a:buNone/>
            </a:pPr>
            <a:endParaRPr lang="tr-TR" dirty="0" smtClean="0"/>
          </a:p>
          <a:p>
            <a:pPr marL="0" lvl="0" indent="0" algn="just">
              <a:buNone/>
            </a:pPr>
            <a:r>
              <a:rPr lang="tr-TR" dirty="0" smtClean="0"/>
              <a:t>* Tarihi </a:t>
            </a:r>
            <a:r>
              <a:rPr lang="tr-TR" dirty="0"/>
              <a:t>temalarla ilgili kamuyu bilgilendirme ve kamuoyu oluşturmada inisiyatif alır</a:t>
            </a:r>
            <a:r>
              <a:rPr lang="tr-TR" dirty="0" smtClean="0"/>
              <a:t>.</a:t>
            </a:r>
          </a:p>
          <a:p>
            <a:pPr lvl="0" algn="just">
              <a:buFont typeface="Arial" panose="020B0604020202020204" pitchFamily="34" charset="0"/>
              <a:buChar char="•"/>
            </a:pPr>
            <a:endParaRPr lang="tr-TR" dirty="0"/>
          </a:p>
          <a:p>
            <a:pPr marL="0" lvl="0" indent="0" algn="just">
              <a:buNone/>
            </a:pPr>
            <a:r>
              <a:rPr lang="tr-TR" dirty="0" smtClean="0"/>
              <a:t>* </a:t>
            </a:r>
            <a:r>
              <a:rPr lang="tr-TR" dirty="0"/>
              <a:t>Kamuyu bulunduğu bölgenin tarihi geçmişi hakkında bilgilendirecek bilgi donanımına sahiptir.</a:t>
            </a: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575942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592096"/>
            <a:ext cx="8229600" cy="1252728"/>
          </a:xfrm>
        </p:spPr>
        <p:txBody>
          <a:bodyPr>
            <a:normAutofit/>
          </a:bodyPr>
          <a:lstStyle/>
          <a:p>
            <a:r>
              <a:rPr lang="tr-TR" sz="3600" b="1" dirty="0">
                <a:solidFill>
                  <a:schemeClr val="tx1"/>
                </a:solidFill>
                <a:latin typeface="Calibri" panose="020F0502020204030204" pitchFamily="34" charset="0"/>
              </a:rPr>
              <a:t>BÖLÜMÜMÜZ İŞ İMKANLARI</a:t>
            </a:r>
            <a:endParaRPr lang="tr-TR" sz="3600" dirty="0"/>
          </a:p>
        </p:txBody>
      </p:sp>
      <p:sp>
        <p:nvSpPr>
          <p:cNvPr id="2" name="Metin kutusu 1"/>
          <p:cNvSpPr txBox="1"/>
          <p:nvPr/>
        </p:nvSpPr>
        <p:spPr>
          <a:xfrm>
            <a:off x="1115616" y="2636912"/>
            <a:ext cx="7272808" cy="3046988"/>
          </a:xfrm>
          <a:prstGeom prst="rect">
            <a:avLst/>
          </a:prstGeom>
          <a:noFill/>
        </p:spPr>
        <p:txBody>
          <a:bodyPr wrap="square" rtlCol="0">
            <a:spAutoFit/>
          </a:bodyPr>
          <a:lstStyle/>
          <a:p>
            <a:pPr algn="just"/>
            <a:r>
              <a:rPr lang="tr-TR" sz="2400" b="1" dirty="0">
                <a:solidFill>
                  <a:schemeClr val="accent2">
                    <a:lumMod val="75000"/>
                  </a:schemeClr>
                </a:solidFill>
              </a:rPr>
              <a:t>Mezun olacak/olan öğrenciler kamu kurumlarında tarihçi uzman arşiv görevlisi bilirkişi olarak istihdam edilebildikleri gibi kariyerlerine akademik ortamda da devam etme imkânına sahiptirler. Mezunlarımız pedagojik formasyon sertifikasına sahip olmaları veya tezsiz yüksek eğitimlerini tamamlamaları halinde Milli Eğitim Bakanlığı’nda ve özel kuruluşlarda Tarih Öğretmeni unvanıyla görev alabilmektedirler.</a:t>
            </a:r>
          </a:p>
        </p:txBody>
      </p:sp>
    </p:spTree>
    <p:extLst>
      <p:ext uri="{BB962C8B-B14F-4D97-AF65-F5344CB8AC3E}">
        <p14:creationId xmlns:p14="http://schemas.microsoft.com/office/powerpoint/2010/main" val="9080900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592096"/>
            <a:ext cx="8229600" cy="1252728"/>
          </a:xfrm>
        </p:spPr>
        <p:txBody>
          <a:bodyPr>
            <a:normAutofit/>
          </a:bodyPr>
          <a:lstStyle/>
          <a:p>
            <a:r>
              <a:rPr lang="tr-TR" sz="3600" b="1" dirty="0">
                <a:solidFill>
                  <a:schemeClr val="tx1"/>
                </a:solidFill>
                <a:latin typeface="Calibri" panose="020F0502020204030204" pitchFamily="34" charset="0"/>
              </a:rPr>
              <a:t>ÖĞRENCİ BİLGİ SİSTEMİ</a:t>
            </a:r>
            <a:endParaRPr lang="tr-TR" sz="3600" dirty="0"/>
          </a:p>
        </p:txBody>
      </p:sp>
      <p:pic>
        <p:nvPicPr>
          <p:cNvPr id="2" name="Resim 1"/>
          <p:cNvPicPr>
            <a:picLocks noChangeAspect="1"/>
          </p:cNvPicPr>
          <p:nvPr/>
        </p:nvPicPr>
        <p:blipFill rotWithShape="1">
          <a:blip r:embed="rId2"/>
          <a:srcRect t="11950" b="5888"/>
          <a:stretch/>
        </p:blipFill>
        <p:spPr>
          <a:xfrm>
            <a:off x="323528" y="2276872"/>
            <a:ext cx="8445624" cy="3960440"/>
          </a:xfrm>
          <a:prstGeom prst="rect">
            <a:avLst/>
          </a:prstGeom>
        </p:spPr>
      </p:pic>
    </p:spTree>
    <p:extLst>
      <p:ext uri="{BB962C8B-B14F-4D97-AF65-F5344CB8AC3E}">
        <p14:creationId xmlns:p14="http://schemas.microsoft.com/office/powerpoint/2010/main" val="29121905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Program Bilgi Paketi</a:t>
            </a:r>
            <a:endParaRPr lang="tr-TR" dirty="0"/>
          </a:p>
        </p:txBody>
      </p:sp>
      <p:pic>
        <p:nvPicPr>
          <p:cNvPr id="4" name="İçerik Yer Tutucusu 3"/>
          <p:cNvPicPr>
            <a:picLocks noGrp="1" noChangeAspect="1"/>
          </p:cNvPicPr>
          <p:nvPr>
            <p:ph idx="1"/>
          </p:nvPr>
        </p:nvPicPr>
        <p:blipFill rotWithShape="1">
          <a:blip r:embed="rId2"/>
          <a:srcRect t="12999" b="6204"/>
          <a:stretch/>
        </p:blipFill>
        <p:spPr>
          <a:xfrm>
            <a:off x="308276" y="1916832"/>
            <a:ext cx="8527447" cy="3873731"/>
          </a:xfrm>
          <a:prstGeom prst="rect">
            <a:avLst/>
          </a:prstGeom>
        </p:spPr>
      </p:pic>
      <p:sp>
        <p:nvSpPr>
          <p:cNvPr id="5" name="Metin kutusu 4"/>
          <p:cNvSpPr txBox="1"/>
          <p:nvPr/>
        </p:nvSpPr>
        <p:spPr>
          <a:xfrm>
            <a:off x="285328" y="6309320"/>
            <a:ext cx="8527446" cy="369332"/>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Erişim linki: </a:t>
            </a:r>
            <a:r>
              <a:rPr lang="tr-TR" b="1" dirty="0" smtClean="0">
                <a:latin typeface="Times New Roman" panose="02020603050405020304" pitchFamily="18" charset="0"/>
                <a:cs typeface="Times New Roman" panose="02020603050405020304" pitchFamily="18" charset="0"/>
                <a:hlinkClick r:id="rId3"/>
              </a:rPr>
              <a:t>https://ebs.omu.edu.tr/2685/932001</a:t>
            </a:r>
            <a:r>
              <a:rPr lang="tr-TR" b="1" dirty="0" smtClean="0">
                <a:latin typeface="Times New Roman" panose="02020603050405020304" pitchFamily="18" charset="0"/>
                <a:cs typeface="Times New Roman" panose="02020603050405020304" pitchFamily="18" charset="0"/>
              </a:rPr>
              <a:t> </a:t>
            </a:r>
            <a:r>
              <a:rPr lang="tr-TR" dirty="0" smtClean="0"/>
              <a:t> </a:t>
            </a:r>
            <a:endParaRPr lang="tr-TR" dirty="0"/>
          </a:p>
        </p:txBody>
      </p:sp>
    </p:spTree>
    <p:extLst>
      <p:ext uri="{BB962C8B-B14F-4D97-AF65-F5344CB8AC3E}">
        <p14:creationId xmlns:p14="http://schemas.microsoft.com/office/powerpoint/2010/main" val="36705264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592096"/>
            <a:ext cx="8229600" cy="1252728"/>
          </a:xfrm>
        </p:spPr>
        <p:txBody>
          <a:bodyPr>
            <a:normAutofit/>
          </a:bodyPr>
          <a:lstStyle/>
          <a:p>
            <a:r>
              <a:rPr lang="tr-TR" sz="3600" b="1" dirty="0">
                <a:solidFill>
                  <a:schemeClr val="tx1"/>
                </a:solidFill>
                <a:latin typeface="Calibri" panose="020F0502020204030204" pitchFamily="34" charset="0"/>
              </a:rPr>
              <a:t>WEB SİTESİ </a:t>
            </a:r>
            <a:br>
              <a:rPr lang="tr-TR" sz="3600" b="1" dirty="0">
                <a:solidFill>
                  <a:schemeClr val="tx1"/>
                </a:solidFill>
                <a:latin typeface="Calibri" panose="020F0502020204030204" pitchFamily="34" charset="0"/>
              </a:rPr>
            </a:br>
            <a:r>
              <a:rPr lang="tr-TR" sz="3600" b="1" dirty="0">
                <a:solidFill>
                  <a:schemeClr val="tx1"/>
                </a:solidFill>
                <a:latin typeface="Calibri" panose="020F0502020204030204" pitchFamily="34" charset="0"/>
              </a:rPr>
              <a:t>(</a:t>
            </a:r>
            <a:r>
              <a:rPr lang="tr-TR" sz="3600" b="1" dirty="0">
                <a:solidFill>
                  <a:schemeClr val="tx1"/>
                </a:solidFill>
              </a:rPr>
              <a:t>http</a:t>
            </a:r>
            <a:r>
              <a:rPr lang="tr-TR" sz="3600" b="1" dirty="0" smtClean="0">
                <a:solidFill>
                  <a:schemeClr val="tx1"/>
                </a:solidFill>
              </a:rPr>
              <a:t>://tar-fef.omu.edu.tr/tr)</a:t>
            </a:r>
            <a:endParaRPr lang="tr-TR" sz="3600" b="1" dirty="0">
              <a:solidFill>
                <a:schemeClr val="tx1"/>
              </a:solidFill>
            </a:endParaRPr>
          </a:p>
        </p:txBody>
      </p:sp>
      <p:pic>
        <p:nvPicPr>
          <p:cNvPr id="2" name="Resim 1"/>
          <p:cNvPicPr>
            <a:picLocks noChangeAspect="1"/>
          </p:cNvPicPr>
          <p:nvPr/>
        </p:nvPicPr>
        <p:blipFill rotWithShape="1">
          <a:blip r:embed="rId3"/>
          <a:srcRect l="-787" t="12992" r="787" b="4744"/>
          <a:stretch/>
        </p:blipFill>
        <p:spPr>
          <a:xfrm>
            <a:off x="179512" y="1834520"/>
            <a:ext cx="8784976" cy="4546808"/>
          </a:xfrm>
          <a:prstGeom prst="rect">
            <a:avLst/>
          </a:prstGeom>
        </p:spPr>
      </p:pic>
    </p:spTree>
    <p:extLst>
      <p:ext uri="{BB962C8B-B14F-4D97-AF65-F5344CB8AC3E}">
        <p14:creationId xmlns:p14="http://schemas.microsoft.com/office/powerpoint/2010/main" val="2798940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95536" y="3501008"/>
            <a:ext cx="8229600" cy="1296144"/>
          </a:xfrm>
        </p:spPr>
        <p:txBody>
          <a:bodyPr>
            <a:normAutofit fontScale="90000"/>
          </a:bodyPr>
          <a:lstStyle/>
          <a:p>
            <a:pPr algn="l"/>
            <a:r>
              <a:rPr lang="tr-TR" sz="3600" b="1" dirty="0">
                <a:solidFill>
                  <a:schemeClr val="tx1"/>
                </a:solidFill>
                <a:latin typeface="Calibri" panose="020F0502020204030204" pitchFamily="34" charset="0"/>
              </a:rPr>
              <a:t>* Anketler</a:t>
            </a:r>
            <a:br>
              <a:rPr lang="tr-TR" sz="3600" b="1" dirty="0">
                <a:solidFill>
                  <a:schemeClr val="tx1"/>
                </a:solidFill>
                <a:latin typeface="Calibri" panose="020F0502020204030204" pitchFamily="34" charset="0"/>
              </a:rPr>
            </a:br>
            <a:r>
              <a:rPr lang="tr-TR" sz="3600" b="1" dirty="0">
                <a:solidFill>
                  <a:schemeClr val="tx1"/>
                </a:solidFill>
                <a:latin typeface="Calibri" panose="020F0502020204030204" pitchFamily="34" charset="0"/>
              </a:rPr>
              <a:t>* Anket Sonuçlarının Web de ilan Edilmesi</a:t>
            </a:r>
            <a:br>
              <a:rPr lang="tr-TR" sz="3600" b="1" dirty="0">
                <a:solidFill>
                  <a:schemeClr val="tx1"/>
                </a:solidFill>
                <a:latin typeface="Calibri" panose="020F0502020204030204" pitchFamily="34" charset="0"/>
              </a:rPr>
            </a:br>
            <a:r>
              <a:rPr lang="tr-TR" sz="3600" b="1" dirty="0">
                <a:solidFill>
                  <a:schemeClr val="tx1"/>
                </a:solidFill>
                <a:latin typeface="Calibri" panose="020F0502020204030204" pitchFamily="34" charset="0"/>
              </a:rPr>
              <a:t>* Koordinasyon Kurulu Kararlarının Web de İlan      </a:t>
            </a:r>
            <a:br>
              <a:rPr lang="tr-TR" sz="3600" b="1" dirty="0">
                <a:solidFill>
                  <a:schemeClr val="tx1"/>
                </a:solidFill>
                <a:latin typeface="Calibri" panose="020F0502020204030204" pitchFamily="34" charset="0"/>
              </a:rPr>
            </a:br>
            <a:r>
              <a:rPr lang="tr-TR" sz="3600" b="1" dirty="0">
                <a:solidFill>
                  <a:schemeClr val="tx1"/>
                </a:solidFill>
                <a:latin typeface="Calibri" panose="020F0502020204030204" pitchFamily="34" charset="0"/>
              </a:rPr>
              <a:t>   </a:t>
            </a:r>
            <a:r>
              <a:rPr lang="tr-TR" sz="3600" b="1" dirty="0" smtClean="0">
                <a:solidFill>
                  <a:schemeClr val="tx1"/>
                </a:solidFill>
                <a:latin typeface="Calibri" panose="020F0502020204030204" pitchFamily="34" charset="0"/>
              </a:rPr>
              <a:t>Edilmesi</a:t>
            </a:r>
            <a:r>
              <a:rPr lang="tr-TR" sz="3600" b="1" dirty="0">
                <a:solidFill>
                  <a:schemeClr val="tx1"/>
                </a:solidFill>
                <a:latin typeface="Calibri" panose="020F0502020204030204" pitchFamily="34" charset="0"/>
              </a:rPr>
              <a:t/>
            </a:r>
            <a:br>
              <a:rPr lang="tr-TR" sz="3600" b="1" dirty="0">
                <a:solidFill>
                  <a:schemeClr val="tx1"/>
                </a:solidFill>
                <a:latin typeface="Calibri" panose="020F0502020204030204" pitchFamily="34" charset="0"/>
              </a:rPr>
            </a:br>
            <a:endParaRPr lang="tr-TR" sz="3600" dirty="0"/>
          </a:p>
        </p:txBody>
      </p:sp>
    </p:spTree>
    <p:extLst>
      <p:ext uri="{BB962C8B-B14F-4D97-AF65-F5344CB8AC3E}">
        <p14:creationId xmlns:p14="http://schemas.microsoft.com/office/powerpoint/2010/main" val="27989407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592096"/>
            <a:ext cx="8229600" cy="1252728"/>
          </a:xfrm>
        </p:spPr>
        <p:txBody>
          <a:bodyPr>
            <a:normAutofit/>
          </a:bodyPr>
          <a:lstStyle/>
          <a:p>
            <a:r>
              <a:rPr lang="tr-TR" sz="3600" b="1" dirty="0">
                <a:solidFill>
                  <a:schemeClr val="tx1"/>
                </a:solidFill>
                <a:latin typeface="Calibri" panose="020F0502020204030204" pitchFamily="34" charset="0"/>
              </a:rPr>
              <a:t>BÖLÜM KİTAPLIĞI VE ÇALIŞMA ODASI</a:t>
            </a:r>
            <a:endParaRPr lang="tr-TR" sz="3600" dirty="0"/>
          </a:p>
        </p:txBody>
      </p:sp>
      <p:sp>
        <p:nvSpPr>
          <p:cNvPr id="2" name="Metin kutusu 1"/>
          <p:cNvSpPr txBox="1"/>
          <p:nvPr/>
        </p:nvSpPr>
        <p:spPr>
          <a:xfrm>
            <a:off x="827584" y="5473005"/>
            <a:ext cx="7632848" cy="1384995"/>
          </a:xfrm>
          <a:prstGeom prst="rect">
            <a:avLst/>
          </a:prstGeom>
          <a:noFill/>
        </p:spPr>
        <p:txBody>
          <a:bodyPr wrap="square" rtlCol="0">
            <a:spAutoFit/>
          </a:bodyPr>
          <a:lstStyle/>
          <a:p>
            <a:pPr algn="ctr"/>
            <a:r>
              <a:rPr lang="tr-TR" sz="2800" dirty="0" smtClean="0">
                <a:solidFill>
                  <a:schemeClr val="accent2">
                    <a:lumMod val="75000"/>
                  </a:schemeClr>
                </a:solidFill>
              </a:rPr>
              <a:t>Tarih Bölüm kitaplığında yaklaşık 4500 kitap ve süreli yayın bulunmakta olup öğrencilerimizin kullanımına açıktır.</a:t>
            </a:r>
            <a:endParaRPr lang="tr-TR" sz="2800" dirty="0">
              <a:solidFill>
                <a:schemeClr val="accent2">
                  <a:lumMod val="75000"/>
                </a:schemeClr>
              </a:solidFill>
            </a:endParaRPr>
          </a:p>
        </p:txBody>
      </p:sp>
      <p:pic>
        <p:nvPicPr>
          <p:cNvPr id="6" name="Resim 5"/>
          <p:cNvPicPr>
            <a:picLocks noChangeAspect="1"/>
          </p:cNvPicPr>
          <p:nvPr/>
        </p:nvPicPr>
        <p:blipFill>
          <a:blip r:embed="rId2"/>
          <a:stretch>
            <a:fillRect/>
          </a:stretch>
        </p:blipFill>
        <p:spPr>
          <a:xfrm>
            <a:off x="1975623" y="1470428"/>
            <a:ext cx="5336769" cy="4002577"/>
          </a:xfrm>
          <a:prstGeom prst="rect">
            <a:avLst/>
          </a:prstGeom>
        </p:spPr>
      </p:pic>
    </p:spTree>
    <p:extLst>
      <p:ext uri="{BB962C8B-B14F-4D97-AF65-F5344CB8AC3E}">
        <p14:creationId xmlns:p14="http://schemas.microsoft.com/office/powerpoint/2010/main" val="27989407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Öğrenci yemekhanesi OMÜ Yaşam Merkezi’nin giriş katında bulunmaktadır. 2021-2022 akademik yılı yemek ücreti öğünlük 3 TL’dir. Yemek hizmetinden Öğrenci kimlik kartlarınıza bakiye yükleyerek faydalanabilirsiniz.</a:t>
            </a:r>
          </a:p>
          <a:p>
            <a:r>
              <a:rPr lang="tr-TR" dirty="0" smtClean="0"/>
              <a:t>Bakiye yüklemek için:</a:t>
            </a:r>
          </a:p>
          <a:p>
            <a:r>
              <a:rPr lang="tr-TR" dirty="0">
                <a:hlinkClick r:id="rId2"/>
              </a:rPr>
              <a:t>https://</a:t>
            </a:r>
            <a:r>
              <a:rPr lang="tr-TR" dirty="0" smtClean="0">
                <a:hlinkClick r:id="rId2"/>
              </a:rPr>
              <a:t>akillikart.omu.edu.tr/User/Login</a:t>
            </a:r>
            <a:r>
              <a:rPr lang="tr-TR" dirty="0" smtClean="0"/>
              <a:t> </a:t>
            </a:r>
            <a:endParaRPr lang="tr-TR" dirty="0"/>
          </a:p>
        </p:txBody>
      </p:sp>
      <p:sp>
        <p:nvSpPr>
          <p:cNvPr id="3" name="Unvan 2"/>
          <p:cNvSpPr>
            <a:spLocks noGrp="1"/>
          </p:cNvSpPr>
          <p:nvPr>
            <p:ph type="title"/>
          </p:nvPr>
        </p:nvSpPr>
        <p:spPr/>
        <p:txBody>
          <a:bodyPr/>
          <a:lstStyle/>
          <a:p>
            <a:r>
              <a:rPr lang="tr-TR" dirty="0" smtClean="0"/>
              <a:t>Öğrenci Yemekhanesi</a:t>
            </a:r>
            <a:endParaRPr lang="tr-TR" dirty="0"/>
          </a:p>
        </p:txBody>
      </p:sp>
    </p:spTree>
    <p:extLst>
      <p:ext uri="{BB962C8B-B14F-4D97-AF65-F5344CB8AC3E}">
        <p14:creationId xmlns:p14="http://schemas.microsoft.com/office/powerpoint/2010/main" val="34991675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endParaRPr lang="tr-TR"/>
          </a:p>
        </p:txBody>
      </p:sp>
      <p:pic>
        <p:nvPicPr>
          <p:cNvPr id="4" name="Resim 3"/>
          <p:cNvPicPr>
            <a:picLocks noChangeAspect="1"/>
          </p:cNvPicPr>
          <p:nvPr/>
        </p:nvPicPr>
        <p:blipFill rotWithShape="1">
          <a:blip r:embed="rId2"/>
          <a:srcRect l="9599" t="12594" r="4065" b="5703"/>
          <a:stretch/>
        </p:blipFill>
        <p:spPr>
          <a:xfrm>
            <a:off x="179512" y="1340768"/>
            <a:ext cx="4968240" cy="2643359"/>
          </a:xfrm>
          <a:prstGeom prst="rect">
            <a:avLst/>
          </a:prstGeom>
        </p:spPr>
      </p:pic>
      <p:pic>
        <p:nvPicPr>
          <p:cNvPr id="1026" name="Picture 2" descr="OMÜ Yaşam Merkezi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8248" y="3949807"/>
            <a:ext cx="4968552" cy="279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9134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Merkezi Kütüphane</a:t>
            </a:r>
            <a:endParaRPr lang="tr-TR" dirty="0"/>
          </a:p>
        </p:txBody>
      </p:sp>
      <p:pic>
        <p:nvPicPr>
          <p:cNvPr id="2050" name="Picture 2" descr="https://yapiis.omu.edu.tr/wp-content/uploads/sites/18/2020/02/K%C3%BCt%C3%BCphane2-sca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12776"/>
            <a:ext cx="8640960" cy="455675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57200" y="6093296"/>
            <a:ext cx="8229600" cy="369332"/>
          </a:xfrm>
          <a:prstGeom prst="rect">
            <a:avLst/>
          </a:prstGeom>
          <a:noFill/>
        </p:spPr>
        <p:txBody>
          <a:bodyPr wrap="square" rtlCol="0">
            <a:spAutoFit/>
          </a:bodyPr>
          <a:lstStyle/>
          <a:p>
            <a:r>
              <a:rPr lang="tr-TR" dirty="0" smtClean="0"/>
              <a:t>Online </a:t>
            </a:r>
            <a:r>
              <a:rPr lang="tr-TR" dirty="0" err="1" smtClean="0"/>
              <a:t>Katolog</a:t>
            </a:r>
            <a:r>
              <a:rPr lang="tr-TR" dirty="0"/>
              <a:t> Tarama: </a:t>
            </a:r>
            <a:r>
              <a:rPr lang="tr-TR" dirty="0">
                <a:hlinkClick r:id="rId3"/>
              </a:rPr>
              <a:t>http://</a:t>
            </a:r>
            <a:r>
              <a:rPr lang="tr-TR" dirty="0" smtClean="0">
                <a:hlinkClick r:id="rId3"/>
              </a:rPr>
              <a:t>libra.omu.edu.tr/libra.aspx?DS=TARA</a:t>
            </a:r>
            <a:r>
              <a:rPr lang="tr-TR" dirty="0" smtClean="0"/>
              <a:t> </a:t>
            </a:r>
            <a:endParaRPr lang="tr-TR" dirty="0"/>
          </a:p>
        </p:txBody>
      </p:sp>
    </p:spTree>
    <p:extLst>
      <p:ext uri="{BB962C8B-B14F-4D97-AF65-F5344CB8AC3E}">
        <p14:creationId xmlns:p14="http://schemas.microsoft.com/office/powerpoint/2010/main" val="3948774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3428999"/>
            <a:ext cx="7408333" cy="2697163"/>
          </a:xfrm>
        </p:spPr>
        <p:txBody>
          <a:bodyPr>
            <a:normAutofit/>
          </a:bodyPr>
          <a:lstStyle/>
          <a:p>
            <a:pPr algn="ctr"/>
            <a:r>
              <a:rPr lang="tr-TR" sz="3200" i="1" dirty="0" smtClean="0"/>
              <a:t>Teşekkürler…</a:t>
            </a:r>
            <a:endParaRPr lang="tr-TR" sz="3200" i="1" dirty="0"/>
          </a:p>
        </p:txBody>
      </p:sp>
      <p:sp>
        <p:nvSpPr>
          <p:cNvPr id="3" name="Unvan 2"/>
          <p:cNvSpPr>
            <a:spLocks noGrp="1"/>
          </p:cNvSpPr>
          <p:nvPr>
            <p:ph type="title"/>
          </p:nvPr>
        </p:nvSpPr>
        <p:spPr/>
        <p:txBody>
          <a:bodyPr/>
          <a:lstStyle/>
          <a:p>
            <a:endParaRPr lang="tr-TR"/>
          </a:p>
        </p:txBody>
      </p:sp>
    </p:spTree>
    <p:extLst>
      <p:ext uri="{BB962C8B-B14F-4D97-AF65-F5344CB8AC3E}">
        <p14:creationId xmlns:p14="http://schemas.microsoft.com/office/powerpoint/2010/main" val="7041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r>
              <a:rPr lang="tr-TR" dirty="0" smtClean="0"/>
              <a:t>* Lisans </a:t>
            </a:r>
            <a:r>
              <a:rPr lang="tr-TR" dirty="0"/>
              <a:t>eğitimi sonrası yaşadığı yerde yer alan tarihi kaynakları toplama ve değerlendirmede bulunarak yerel ve milli tarih araştırmalarına katkıda bulunacak yeterlilikte alt yapıya sahip olur</a:t>
            </a:r>
            <a:r>
              <a:rPr lang="tr-TR" dirty="0" smtClean="0"/>
              <a:t>.</a:t>
            </a:r>
          </a:p>
          <a:p>
            <a:pPr marL="0" indent="0" algn="just">
              <a:buNone/>
            </a:pPr>
            <a:endParaRPr lang="tr-TR" dirty="0"/>
          </a:p>
          <a:p>
            <a:pPr marL="0" indent="0" algn="just">
              <a:buNone/>
            </a:pPr>
            <a:r>
              <a:rPr lang="tr-TR" dirty="0" smtClean="0"/>
              <a:t>* </a:t>
            </a:r>
            <a:r>
              <a:rPr lang="tr-TR" dirty="0"/>
              <a:t>Tarih alanının gerektirdiği oranda bilgisayar donanımına sahiptir. Çağdaş bilişim ve iletişim teknolojilerini kullanır.</a:t>
            </a: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232352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lvl="0" indent="0" algn="just">
              <a:buNone/>
            </a:pPr>
            <a:r>
              <a:rPr lang="tr-TR" dirty="0" smtClean="0"/>
              <a:t>* Yapacağı </a:t>
            </a:r>
            <a:r>
              <a:rPr lang="tr-TR" dirty="0"/>
              <a:t>çalışmalar sonucu elde edeceği bilgi ve yaklaşımların paylaşımında toplumsal, insanî, bilimsel ve milli değerleri gözetir</a:t>
            </a:r>
            <a:r>
              <a:rPr lang="tr-TR" dirty="0" smtClean="0"/>
              <a:t>.</a:t>
            </a:r>
          </a:p>
          <a:p>
            <a:pPr lvl="0" algn="just">
              <a:buFont typeface="Arial" panose="020B0604020202020204" pitchFamily="34" charset="0"/>
              <a:buChar char="•"/>
            </a:pPr>
            <a:endParaRPr lang="tr-TR" sz="2800" b="1" dirty="0">
              <a:solidFill>
                <a:srgbClr val="002060"/>
              </a:solidFill>
              <a:latin typeface="Calibri" panose="020F0502020204030204" pitchFamily="34" charset="0"/>
            </a:endParaRPr>
          </a:p>
          <a:p>
            <a:pPr marL="0" lvl="0" indent="0" algn="just">
              <a:buNone/>
            </a:pPr>
            <a:r>
              <a:rPr lang="tr-TR" sz="2800" b="1" dirty="0" smtClean="0">
                <a:solidFill>
                  <a:srgbClr val="002060"/>
                </a:solidFill>
                <a:latin typeface="Calibri" panose="020F0502020204030204" pitchFamily="34" charset="0"/>
              </a:rPr>
              <a:t>* </a:t>
            </a:r>
            <a:r>
              <a:rPr lang="tr-TR" dirty="0"/>
              <a:t>Milli ve evrensel değerleri kavramış, Atatürk ilkelerine bağlı yeni bilgi ve fikirlere açıktır.</a:t>
            </a:r>
            <a:endParaRPr lang="tr-TR" sz="2800" b="1" dirty="0">
              <a:solidFill>
                <a:srgbClr val="002060"/>
              </a:solidFill>
              <a:latin typeface="Calibri" panose="020F0502020204030204" pitchFamily="34" charset="0"/>
            </a:endParaRP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53450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dirty="0" smtClean="0"/>
              <a:t>* İnsanlık </a:t>
            </a:r>
            <a:r>
              <a:rPr lang="tr-TR" dirty="0"/>
              <a:t>tarihini, temel insanî değerleri ve </a:t>
            </a:r>
            <a:r>
              <a:rPr lang="tr-TR" dirty="0" smtClean="0"/>
              <a:t>demokrasiyi tanıyıp </a:t>
            </a:r>
            <a:r>
              <a:rPr lang="tr-TR" dirty="0"/>
              <a:t>tanıtacak ve yayacak donanıma sahiptir</a:t>
            </a:r>
            <a:r>
              <a:rPr lang="tr-TR" dirty="0" smtClean="0"/>
              <a:t>.</a:t>
            </a:r>
          </a:p>
          <a:p>
            <a:pPr>
              <a:buFont typeface="Arial" panose="020B0604020202020204" pitchFamily="34" charset="0"/>
              <a:buChar char="•"/>
            </a:pPr>
            <a:endParaRPr lang="tr-TR" dirty="0"/>
          </a:p>
          <a:p>
            <a:pPr marL="0" indent="0">
              <a:buNone/>
            </a:pPr>
            <a:r>
              <a:rPr lang="tr-TR" dirty="0" smtClean="0"/>
              <a:t>* </a:t>
            </a:r>
            <a:r>
              <a:rPr lang="tr-TR" dirty="0"/>
              <a:t>Toplumunun ve insanlığın geçmiş kurumları ve zihniyetlerinin günümüze etkisi hakkında fikir yürütebilir.</a:t>
            </a: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36518425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688</TotalTime>
  <Words>2304</Words>
  <Application>Microsoft Office PowerPoint</Application>
  <PresentationFormat>Ekran Gösterisi (4:3)</PresentationFormat>
  <Paragraphs>197</Paragraphs>
  <Slides>69</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69</vt:i4>
      </vt:variant>
    </vt:vector>
  </HeadingPairs>
  <TitlesOfParts>
    <vt:vector size="76" baseType="lpstr">
      <vt:lpstr>Andalus</vt:lpstr>
      <vt:lpstr>Arial</vt:lpstr>
      <vt:lpstr>Calibri</vt:lpstr>
      <vt:lpstr>Candara</vt:lpstr>
      <vt:lpstr>Symbol</vt:lpstr>
      <vt:lpstr>Times New Roman</vt:lpstr>
      <vt:lpstr>Dalga Biçimi</vt:lpstr>
      <vt:lpstr>PowerPoint Sunusu</vt:lpstr>
      <vt:lpstr>AMAÇ</vt:lpstr>
      <vt:lpstr>HEDEF</vt:lpstr>
      <vt:lpstr> BÖLÜMÜMÜZ PROGRAM ÇIKTILARI</vt:lpstr>
      <vt:lpstr>PowerPoint Sunusu</vt:lpstr>
      <vt:lpstr>PowerPoint Sunusu</vt:lpstr>
      <vt:lpstr>PowerPoint Sunusu</vt:lpstr>
      <vt:lpstr>PowerPoint Sunusu</vt:lpstr>
      <vt:lpstr>PowerPoint Sunusu</vt:lpstr>
      <vt:lpstr>PowerPoint Sunusu</vt:lpstr>
      <vt:lpstr>PowerPoint Sunusu</vt:lpstr>
      <vt:lpstr>PowerPoint Sunusu</vt:lpstr>
      <vt:lpstr> BÖLÜMÜMÜZ AKREDİTASYONU</vt:lpstr>
      <vt:lpstr>PowerPoint Sunusu</vt:lpstr>
      <vt:lpstr>PowerPoint Sunusu</vt:lpstr>
      <vt:lpstr>PowerPoint Sunusu</vt:lpstr>
      <vt:lpstr>BÖLÜM ÖĞRENCİ DANIŞMANLARI</vt:lpstr>
      <vt:lpstr> DERS KAYDI</vt:lpstr>
      <vt:lpstr>PowerPoint Sunusu</vt:lpstr>
      <vt:lpstr>PowerPoint Sunusu</vt:lpstr>
      <vt:lpstr>PowerPoint Sunusu</vt:lpstr>
      <vt:lpstr>PowerPoint Sunusu</vt:lpstr>
      <vt:lpstr>PowerPoint Sunusu</vt:lpstr>
      <vt:lpstr>PowerPoint Sunusu</vt:lpstr>
      <vt:lpstr>PowerPoint Sunusu</vt:lpstr>
      <vt:lpstr>PowerPoint Sunusu</vt:lpstr>
      <vt:lpstr>Derslere devam durumu</vt:lpstr>
      <vt:lpstr>Başarı Puanı</vt:lpstr>
      <vt:lpstr>AKTS Kredisi Nedir? </vt:lpstr>
      <vt:lpstr> Bir dönemde öngörülecek derslerin AKTS kredisi  toplamı ne kadar olmalıdır? </vt:lpstr>
      <vt:lpstr> Bir  Dersin kredi  değeri Nedir? </vt:lpstr>
      <vt:lpstr>   Bağıl değerlendirme sistemi Nedir?  </vt:lpstr>
      <vt:lpstr>   Genel ağırlıklı not ortalaması (GANO) Nedir? </vt:lpstr>
      <vt:lpstr>Çift Anadal Programı</vt:lpstr>
      <vt:lpstr>PowerPoint Sunusu</vt:lpstr>
      <vt:lpstr>PowerPoint Sunusu</vt:lpstr>
      <vt:lpstr>YATAY GEÇİŞ</vt:lpstr>
      <vt:lpstr>  Kurumlararası Yatay Geçiş </vt:lpstr>
      <vt:lpstr>PowerPoint Sunusu</vt:lpstr>
      <vt:lpstr>  Kurum İçi Programlar Arası Yatay Geçiş </vt:lpstr>
      <vt:lpstr>PowerPoint Sunusu</vt:lpstr>
      <vt:lpstr>PowerPoint Sunusu</vt:lpstr>
      <vt:lpstr>Merkezi Yerleştirme Puanıyla Yatay Geçiş</vt:lpstr>
      <vt:lpstr>PowerPoint Sunusu</vt:lpstr>
      <vt:lpstr>  Farabi Değişim Programı  </vt:lpstr>
      <vt:lpstr>PowerPoint Sunusu</vt:lpstr>
      <vt:lpstr>PowerPoint Sunusu</vt:lpstr>
      <vt:lpstr>PowerPoint Sunusu</vt:lpstr>
      <vt:lpstr>Erasmus+</vt:lpstr>
      <vt:lpstr>PowerPoint Sunusu</vt:lpstr>
      <vt:lpstr>PowerPoint Sunusu</vt:lpstr>
      <vt:lpstr>PowerPoint Sunusu</vt:lpstr>
      <vt:lpstr>Mevlana Değişim Programı</vt:lpstr>
      <vt:lpstr>PowerPoint Sunusu</vt:lpstr>
      <vt:lpstr>PowerPoint Sunusu</vt:lpstr>
      <vt:lpstr>IAESTE Programı</vt:lpstr>
      <vt:lpstr>PowerPoint Sunusu</vt:lpstr>
      <vt:lpstr>Özel Öğrenci</vt:lpstr>
      <vt:lpstr>Yaz Okulu</vt:lpstr>
      <vt:lpstr>BÖLÜMÜMÜZ İŞ İMKANLARI</vt:lpstr>
      <vt:lpstr>ÖĞRENCİ BİLGİ SİSTEMİ</vt:lpstr>
      <vt:lpstr>Program Bilgi Paketi</vt:lpstr>
      <vt:lpstr>WEB SİTESİ  (http://tar-fef.omu.edu.tr/tr)</vt:lpstr>
      <vt:lpstr>* Anketler * Anket Sonuçlarının Web de ilan Edilmesi * Koordinasyon Kurulu Kararlarının Web de İlan          Edilmesi </vt:lpstr>
      <vt:lpstr>BÖLÜM KİTAPLIĞI VE ÇALIŞMA ODASI</vt:lpstr>
      <vt:lpstr>Öğrenci Yemekhanesi</vt:lpstr>
      <vt:lpstr>PowerPoint Sunusu</vt:lpstr>
      <vt:lpstr>Merkezi Kütüphane</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AKTS Kredisi Nedir?</dc:title>
  <dc:creator>HP</dc:creator>
  <cp:lastModifiedBy>Okay PEKŞEN</cp:lastModifiedBy>
  <cp:revision>87</cp:revision>
  <dcterms:created xsi:type="dcterms:W3CDTF">2017-08-18T13:30:34Z</dcterms:created>
  <dcterms:modified xsi:type="dcterms:W3CDTF">2021-10-04T09:59:29Z</dcterms:modified>
</cp:coreProperties>
</file>